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2" r:id="rId5"/>
    <p:sldId id="259" r:id="rId6"/>
    <p:sldId id="260" r:id="rId7"/>
    <p:sldId id="263" r:id="rId8"/>
    <p:sldId id="261" r:id="rId9"/>
    <p:sldId id="264" r:id="rId10"/>
    <p:sldId id="265" r:id="rId11"/>
    <p:sldId id="266" r:id="rId12"/>
    <p:sldId id="268" r:id="rId13"/>
    <p:sldId id="269" r:id="rId14"/>
    <p:sldId id="270" r:id="rId15"/>
    <p:sldId id="271" r:id="rId16"/>
    <p:sldId id="276" r:id="rId17"/>
    <p:sldId id="272" r:id="rId18"/>
    <p:sldId id="273" r:id="rId19"/>
    <p:sldId id="274" r:id="rId20"/>
    <p:sldId id="275"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5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6F967-F8AF-4467-993D-0D38EE666CB9}" type="datetimeFigureOut">
              <a:rPr lang="en-US" smtClean="0"/>
              <a:t>5/31/2023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16BDA-95F5-4014-9D67-A903EFDD54E4}" type="slidenum">
              <a:rPr lang="en-US" smtClean="0"/>
              <a:t>‹#›</a:t>
            </a:fld>
            <a:endParaRPr lang="en-US" dirty="0"/>
          </a:p>
        </p:txBody>
      </p:sp>
    </p:spTree>
    <p:extLst>
      <p:ext uri="{BB962C8B-B14F-4D97-AF65-F5344CB8AC3E}">
        <p14:creationId xmlns:p14="http://schemas.microsoft.com/office/powerpoint/2010/main" val="47882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980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60db3898c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2060db3898c_0_1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323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60db3898c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2060db3898c_0_1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475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60db3898c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2060db3898c_0_1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959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60db3898c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2060db3898c_0_11: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642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698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294286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417049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164274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5"/>
        <p:cNvGrpSpPr/>
        <p:nvPr/>
      </p:nvGrpSpPr>
      <p:grpSpPr>
        <a:xfrm>
          <a:off x="0" y="0"/>
          <a:ext cx="0" cy="0"/>
          <a:chOff x="0" y="0"/>
          <a:chExt cx="0" cy="0"/>
        </a:xfrm>
      </p:grpSpPr>
      <p:sp>
        <p:nvSpPr>
          <p:cNvPr id="16" name="Google Shape;16;p23"/>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6503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20972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259544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129881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160945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16994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82840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381777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C5051F-352C-48DC-A30A-4D3773B81472}"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9A421-01E9-47C9-8321-D379AF50BCEC}" type="slidenum">
              <a:rPr lang="en-US" smtClean="0"/>
              <a:t>‹#›</a:t>
            </a:fld>
            <a:endParaRPr lang="en-US" dirty="0"/>
          </a:p>
        </p:txBody>
      </p:sp>
    </p:spTree>
    <p:extLst>
      <p:ext uri="{BB962C8B-B14F-4D97-AF65-F5344CB8AC3E}">
        <p14:creationId xmlns:p14="http://schemas.microsoft.com/office/powerpoint/2010/main" val="31810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5051F-352C-48DC-A30A-4D3773B81472}" type="datetimeFigureOut">
              <a:rPr lang="en-US" smtClean="0"/>
              <a:t>5/31/2023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9A421-01E9-47C9-8321-D379AF50BCEC}" type="slidenum">
              <a:rPr lang="en-US" smtClean="0"/>
              <a:t>‹#›</a:t>
            </a:fld>
            <a:endParaRPr lang="en-US" dirty="0"/>
          </a:p>
        </p:txBody>
      </p:sp>
    </p:spTree>
    <p:extLst>
      <p:ext uri="{BB962C8B-B14F-4D97-AF65-F5344CB8AC3E}">
        <p14:creationId xmlns:p14="http://schemas.microsoft.com/office/powerpoint/2010/main" val="27303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hyperlink" Target="https://oh-ost.portal.cambiumast.com/families.html"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oh-ost.portal.cambiumast.com/families.html" TargetMode="External"/><Relationship Id="rId5" Type="http://schemas.openxmlformats.org/officeDocument/2006/relationships/image" Target="../media/image2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hyperlink" Target="https://oh-ost.portal.cambiumast.com/families.html"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hyperlink" Target="https://oh-ost.portal.cambiumast.com/families.html"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ducation.ohio.gov/KRA"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9569" y="256435"/>
            <a:ext cx="11594255" cy="4116060"/>
          </a:xfrm>
          <a:prstGeom prst="rect">
            <a:avLst/>
          </a:prstGeom>
        </p:spPr>
      </p:pic>
      <p:pic>
        <p:nvPicPr>
          <p:cNvPr id="5" name="Picture 4"/>
          <p:cNvPicPr>
            <a:picLocks noChangeAspect="1"/>
          </p:cNvPicPr>
          <p:nvPr/>
        </p:nvPicPr>
        <p:blipFill rotWithShape="1">
          <a:blip r:embed="rId3"/>
          <a:srcRect l="1181" t="3597"/>
          <a:stretch/>
        </p:blipFill>
        <p:spPr>
          <a:xfrm>
            <a:off x="3539825" y="4893363"/>
            <a:ext cx="4448501" cy="1341815"/>
          </a:xfrm>
          <a:prstGeom prst="rect">
            <a:avLst/>
          </a:prstGeom>
        </p:spPr>
      </p:pic>
      <p:pic>
        <p:nvPicPr>
          <p:cNvPr id="6" name="Picture 5"/>
          <p:cNvPicPr>
            <a:picLocks noChangeAspect="1"/>
          </p:cNvPicPr>
          <p:nvPr/>
        </p:nvPicPr>
        <p:blipFill>
          <a:blip r:embed="rId4"/>
          <a:stretch>
            <a:fillRect/>
          </a:stretch>
        </p:blipFill>
        <p:spPr>
          <a:xfrm>
            <a:off x="10031859" y="6400801"/>
            <a:ext cx="2032672" cy="383650"/>
          </a:xfrm>
          <a:prstGeom prst="rect">
            <a:avLst/>
          </a:prstGeom>
        </p:spPr>
      </p:pic>
      <p:pic>
        <p:nvPicPr>
          <p:cNvPr id="7" name="Google Shape;254;p1"/>
          <p:cNvPicPr preferRelativeResize="0"/>
          <p:nvPr/>
        </p:nvPicPr>
        <p:blipFill rotWithShape="1">
          <a:blip r:embed="rId5">
            <a:alphaModFix/>
          </a:blip>
          <a:srcRect/>
          <a:stretch/>
        </p:blipFill>
        <p:spPr>
          <a:xfrm>
            <a:off x="169880" y="5685905"/>
            <a:ext cx="1176782" cy="1098546"/>
          </a:xfrm>
          <a:prstGeom prst="rect">
            <a:avLst/>
          </a:prstGeom>
          <a:noFill/>
          <a:ln>
            <a:noFill/>
          </a:ln>
        </p:spPr>
      </p:pic>
    </p:spTree>
    <p:extLst>
      <p:ext uri="{BB962C8B-B14F-4D97-AF65-F5344CB8AC3E}">
        <p14:creationId xmlns:p14="http://schemas.microsoft.com/office/powerpoint/2010/main" val="2232723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1859" y="6400801"/>
            <a:ext cx="2032672" cy="383650"/>
          </a:xfrm>
          <a:prstGeom prst="rect">
            <a:avLst/>
          </a:prstGeom>
        </p:spPr>
      </p:pic>
      <p:pic>
        <p:nvPicPr>
          <p:cNvPr id="7" name="Picture 6"/>
          <p:cNvPicPr>
            <a:picLocks noChangeAspect="1"/>
          </p:cNvPicPr>
          <p:nvPr/>
        </p:nvPicPr>
        <p:blipFill>
          <a:blip r:embed="rId3"/>
          <a:stretch>
            <a:fillRect/>
          </a:stretch>
        </p:blipFill>
        <p:spPr>
          <a:xfrm>
            <a:off x="1422053" y="423949"/>
            <a:ext cx="8954899" cy="5757432"/>
          </a:xfrm>
          <a:prstGeom prst="rect">
            <a:avLst/>
          </a:prstGeom>
        </p:spPr>
      </p:pic>
      <p:pic>
        <p:nvPicPr>
          <p:cNvPr id="10" name="Google Shape;254;p1"/>
          <p:cNvPicPr preferRelativeResize="0"/>
          <p:nvPr/>
        </p:nvPicPr>
        <p:blipFill rotWithShape="1">
          <a:blip r:embed="rId4">
            <a:alphaModFix/>
          </a:blip>
          <a:srcRect/>
          <a:stretch/>
        </p:blipFill>
        <p:spPr>
          <a:xfrm>
            <a:off x="169880" y="5685905"/>
            <a:ext cx="1176782" cy="1098546"/>
          </a:xfrm>
          <a:prstGeom prst="rect">
            <a:avLst/>
          </a:prstGeom>
          <a:noFill/>
          <a:ln>
            <a:noFill/>
          </a:ln>
        </p:spPr>
      </p:pic>
    </p:spTree>
    <p:extLst>
      <p:ext uri="{BB962C8B-B14F-4D97-AF65-F5344CB8AC3E}">
        <p14:creationId xmlns:p14="http://schemas.microsoft.com/office/powerpoint/2010/main" val="242437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1859" y="6400801"/>
            <a:ext cx="2032672" cy="383650"/>
          </a:xfrm>
          <a:prstGeom prst="rect">
            <a:avLst/>
          </a:prstGeom>
        </p:spPr>
      </p:pic>
      <p:pic>
        <p:nvPicPr>
          <p:cNvPr id="6" name="Google Shape;254;p1"/>
          <p:cNvPicPr preferRelativeResize="0"/>
          <p:nvPr/>
        </p:nvPicPr>
        <p:blipFill rotWithShape="1">
          <a:blip r:embed="rId3">
            <a:alphaModFix/>
          </a:blip>
          <a:srcRect/>
          <a:stretch/>
        </p:blipFill>
        <p:spPr>
          <a:xfrm>
            <a:off x="169880" y="5976851"/>
            <a:ext cx="835961" cy="807600"/>
          </a:xfrm>
          <a:prstGeom prst="rect">
            <a:avLst/>
          </a:prstGeom>
          <a:noFill/>
          <a:ln>
            <a:noFill/>
          </a:ln>
        </p:spPr>
      </p:pic>
      <p:pic>
        <p:nvPicPr>
          <p:cNvPr id="7" name="Picture 6"/>
          <p:cNvPicPr>
            <a:picLocks noChangeAspect="1"/>
          </p:cNvPicPr>
          <p:nvPr/>
        </p:nvPicPr>
        <p:blipFill>
          <a:blip r:embed="rId4"/>
          <a:stretch>
            <a:fillRect/>
          </a:stretch>
        </p:blipFill>
        <p:spPr>
          <a:xfrm>
            <a:off x="3440929" y="2190931"/>
            <a:ext cx="4926414" cy="3150614"/>
          </a:xfrm>
          <a:prstGeom prst="rect">
            <a:avLst/>
          </a:prstGeom>
        </p:spPr>
      </p:pic>
      <p:pic>
        <p:nvPicPr>
          <p:cNvPr id="8" name="Picture 7"/>
          <p:cNvPicPr>
            <a:picLocks noChangeAspect="1"/>
          </p:cNvPicPr>
          <p:nvPr/>
        </p:nvPicPr>
        <p:blipFill>
          <a:blip r:embed="rId5"/>
          <a:stretch>
            <a:fillRect/>
          </a:stretch>
        </p:blipFill>
        <p:spPr>
          <a:xfrm>
            <a:off x="2838642" y="490727"/>
            <a:ext cx="6105149" cy="531739"/>
          </a:xfrm>
          <a:prstGeom prst="rect">
            <a:avLst/>
          </a:prstGeom>
        </p:spPr>
      </p:pic>
    </p:spTree>
    <p:extLst>
      <p:ext uri="{BB962C8B-B14F-4D97-AF65-F5344CB8AC3E}">
        <p14:creationId xmlns:p14="http://schemas.microsoft.com/office/powerpoint/2010/main" val="86483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1859" y="6400801"/>
            <a:ext cx="2032672" cy="383650"/>
          </a:xfrm>
          <a:prstGeom prst="rect">
            <a:avLst/>
          </a:prstGeom>
        </p:spPr>
      </p:pic>
      <p:pic>
        <p:nvPicPr>
          <p:cNvPr id="6" name="Google Shape;254;p1"/>
          <p:cNvPicPr preferRelativeResize="0"/>
          <p:nvPr/>
        </p:nvPicPr>
        <p:blipFill rotWithShape="1">
          <a:blip r:embed="rId3">
            <a:alphaModFix/>
          </a:blip>
          <a:srcRect/>
          <a:stretch/>
        </p:blipFill>
        <p:spPr>
          <a:xfrm>
            <a:off x="169880" y="5976851"/>
            <a:ext cx="835961" cy="80760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505393576"/>
              </p:ext>
            </p:extLst>
          </p:nvPr>
        </p:nvGraphicFramePr>
        <p:xfrm>
          <a:off x="1072342" y="228904"/>
          <a:ext cx="10266217" cy="6192018"/>
        </p:xfrm>
        <a:graphic>
          <a:graphicData uri="http://schemas.openxmlformats.org/drawingml/2006/table">
            <a:tbl>
              <a:tblPr firstRow="1" bandRow="1">
                <a:tableStyleId>{69CF1AB2-1976-4502-BF36-3FF5EA218861}</a:tableStyleId>
              </a:tblPr>
              <a:tblGrid>
                <a:gridCol w="2882706">
                  <a:extLst>
                    <a:ext uri="{9D8B030D-6E8A-4147-A177-3AD203B41FA5}">
                      <a16:colId xmlns:a16="http://schemas.microsoft.com/office/drawing/2014/main" val="2049545124"/>
                    </a:ext>
                  </a:extLst>
                </a:gridCol>
                <a:gridCol w="7383511">
                  <a:extLst>
                    <a:ext uri="{9D8B030D-6E8A-4147-A177-3AD203B41FA5}">
                      <a16:colId xmlns:a16="http://schemas.microsoft.com/office/drawing/2014/main" val="80154259"/>
                    </a:ext>
                  </a:extLst>
                </a:gridCol>
              </a:tblGrid>
              <a:tr h="44621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Gothic" panose="020B0502020202020204" pitchFamily="34" charset="0"/>
                        </a:rPr>
                        <a:t>Universal</a:t>
                      </a:r>
                      <a:r>
                        <a:rPr lang="en-US" sz="2400" baseline="0" dirty="0" smtClean="0">
                          <a:solidFill>
                            <a:schemeClr val="bg1"/>
                          </a:solidFill>
                          <a:latin typeface="Century Gothic" panose="020B0502020202020204" pitchFamily="34" charset="0"/>
                        </a:rPr>
                        <a:t>ly Designed Allowances</a:t>
                      </a:r>
                      <a:endParaRPr lang="en-US" sz="2400" dirty="0" smtClean="0">
                        <a:solidFill>
                          <a:schemeClr val="bg1"/>
                        </a:solidFill>
                        <a:latin typeface="Century Gothic" panose="020B0502020202020204" pitchFamily="34" charset="0"/>
                      </a:endParaRPr>
                    </a:p>
                  </a:txBody>
                  <a:tcPr>
                    <a:solidFill>
                      <a:schemeClr val="accent5">
                        <a:lumMod val="75000"/>
                      </a:schemeClr>
                    </a:solidFill>
                  </a:tcPr>
                </a:tc>
                <a:tc hMerge="1">
                  <a:txBody>
                    <a:bodyPr/>
                    <a:lstStyle/>
                    <a:p>
                      <a:endParaRPr lang="en-US" dirty="0"/>
                    </a:p>
                  </a:txBody>
                  <a:tcPr/>
                </a:tc>
                <a:extLst>
                  <a:ext uri="{0D108BD9-81ED-4DB2-BD59-A6C34878D82A}">
                    <a16:rowId xmlns:a16="http://schemas.microsoft.com/office/drawing/2014/main" val="3471731012"/>
                  </a:ext>
                </a:extLst>
              </a:tr>
              <a:tr h="981668">
                <a:tc>
                  <a:txBody>
                    <a:bodyPr/>
                    <a:lstStyle/>
                    <a:p>
                      <a:endParaRPr lang="en-US" dirty="0" smtClean="0">
                        <a:solidFill>
                          <a:schemeClr val="tx1"/>
                        </a:solidFill>
                      </a:endParaRPr>
                    </a:p>
                    <a:p>
                      <a:pPr algn="ctr"/>
                      <a:r>
                        <a:rPr lang="en-US" dirty="0" smtClean="0">
                          <a:solidFill>
                            <a:schemeClr val="tx1"/>
                          </a:solidFill>
                          <a:latin typeface="Century Gothic" panose="020B0502020202020204" pitchFamily="34" charset="0"/>
                        </a:rPr>
                        <a:t>Directions</a:t>
                      </a:r>
                      <a:endParaRPr lang="en-US" dirty="0">
                        <a:solidFill>
                          <a:schemeClr val="tx1"/>
                        </a:solidFill>
                        <a:latin typeface="Century Gothic" panose="020B0502020202020204" pitchFamily="34" charset="0"/>
                      </a:endParaRPr>
                    </a:p>
                  </a:txBody>
                  <a:tcPr/>
                </a:tc>
                <a:tc>
                  <a:txBody>
                    <a:bodyPr/>
                    <a:lstStyle/>
                    <a:p>
                      <a:pPr marL="171450" lvl="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Read directions aloud and repeat as many times as needed, either by request of the student or as determined by the teacher. </a:t>
                      </a:r>
                      <a:r>
                        <a:rPr lang="en-US" sz="1200" b="1" kern="1200" dirty="0" smtClean="0">
                          <a:solidFill>
                            <a:schemeClr val="tx1"/>
                          </a:solidFill>
                          <a:effectLst/>
                          <a:latin typeface="Century Gothic" panose="020B0502020202020204" pitchFamily="34" charset="0"/>
                          <a:ea typeface="+mn-ea"/>
                          <a:cs typeface="+mn-cs"/>
                        </a:rPr>
                        <a:t>Important: When repeating directions, teachers should not deviate from the item’s script.</a:t>
                      </a:r>
                      <a:endParaRPr lang="en-US" sz="1200" kern="1200" dirty="0" smtClean="0">
                        <a:solidFill>
                          <a:schemeClr val="tx1"/>
                        </a:solidFill>
                        <a:effectLst/>
                        <a:latin typeface="Century Gothic" panose="020B0502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Pause while reading directions to ensure the student is attending.</a:t>
                      </a:r>
                    </a:p>
                    <a:p>
                      <a:pPr marL="17145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Redirect the student’s attention to an item or a direction.</a:t>
                      </a:r>
                      <a:endParaRPr lang="en-US" sz="1200" dirty="0">
                        <a:solidFill>
                          <a:schemeClr val="tx1"/>
                        </a:solidFill>
                        <a:latin typeface="Century Gothic" panose="020B0502020202020204" pitchFamily="34" charset="0"/>
                      </a:endParaRPr>
                    </a:p>
                  </a:txBody>
                  <a:tcPr/>
                </a:tc>
                <a:extLst>
                  <a:ext uri="{0D108BD9-81ED-4DB2-BD59-A6C34878D82A}">
                    <a16:rowId xmlns:a16="http://schemas.microsoft.com/office/drawing/2014/main" val="1271758934"/>
                  </a:ext>
                </a:extLst>
              </a:tr>
              <a:tr h="1561744">
                <a:tc>
                  <a:txBody>
                    <a:bodyPr/>
                    <a:lstStyle/>
                    <a:p>
                      <a:endParaRPr lang="en-US" dirty="0" smtClean="0">
                        <a:solidFill>
                          <a:schemeClr val="tx1"/>
                        </a:solidFill>
                      </a:endParaRPr>
                    </a:p>
                    <a:p>
                      <a:pPr algn="ctr"/>
                      <a:endParaRPr lang="en-US" dirty="0" smtClean="0">
                        <a:solidFill>
                          <a:schemeClr val="tx1"/>
                        </a:solidFill>
                        <a:latin typeface="Century Gothic" panose="020B0502020202020204" pitchFamily="34" charset="0"/>
                      </a:endParaRPr>
                    </a:p>
                    <a:p>
                      <a:pPr algn="ctr"/>
                      <a:r>
                        <a:rPr lang="en-US" dirty="0" smtClean="0">
                          <a:solidFill>
                            <a:schemeClr val="tx1"/>
                          </a:solidFill>
                          <a:latin typeface="Century Gothic" panose="020B0502020202020204" pitchFamily="34" charset="0"/>
                        </a:rPr>
                        <a:t>Item Presentation</a:t>
                      </a:r>
                      <a:endParaRPr lang="en-US" dirty="0">
                        <a:solidFill>
                          <a:schemeClr val="tx1"/>
                        </a:solidFill>
                        <a:latin typeface="Century Gothic" panose="020B0502020202020204" pitchFamily="34" charset="0"/>
                      </a:endParaRPr>
                    </a:p>
                  </a:txBody>
                  <a:tcPr/>
                </a:tc>
                <a:tc>
                  <a:txBody>
                    <a:bodyPr/>
                    <a:lstStyle/>
                    <a:p>
                      <a:pPr marL="171450" lvl="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Provide magnification or enlargement of the test items (as many as needed).</a:t>
                      </a:r>
                    </a:p>
                    <a:p>
                      <a:pPr marL="171450" lvl="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Change the position or orientation of materials to maximize the student’s visual engagement (e.g., hold the stimulus booklet at a vertical angle instead of placing it flat on a table).</a:t>
                      </a:r>
                    </a:p>
                    <a:p>
                      <a:pPr marL="171450" lvl="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Provide audio amplification for verbal directions.</a:t>
                      </a:r>
                    </a:p>
                    <a:p>
                      <a:pPr marL="171450" lvl="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Provide physical support that maintains all possible answer choices for a given item to improve visual acuity. For example, use color contrast overlay.</a:t>
                      </a:r>
                    </a:p>
                    <a:p>
                      <a:pPr marL="17145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Allow the student to retake an item, as determined by the teacher, at any point within the test window if the teacher determines that the student’s performance was not indicative of his or her typical level of functioning (e.g., due to illness).</a:t>
                      </a:r>
                      <a:endParaRPr lang="en-US" sz="1100" dirty="0">
                        <a:solidFill>
                          <a:schemeClr val="tx1"/>
                        </a:solidFill>
                        <a:latin typeface="Century Gothic" panose="020B0502020202020204" pitchFamily="34" charset="0"/>
                      </a:endParaRPr>
                    </a:p>
                  </a:txBody>
                  <a:tcPr/>
                </a:tc>
                <a:extLst>
                  <a:ext uri="{0D108BD9-81ED-4DB2-BD59-A6C34878D82A}">
                    <a16:rowId xmlns:a16="http://schemas.microsoft.com/office/drawing/2014/main" val="2900212955"/>
                  </a:ext>
                </a:extLst>
              </a:tr>
              <a:tr h="858018">
                <a:tc>
                  <a:txBody>
                    <a:bodyPr/>
                    <a:lstStyle/>
                    <a:p>
                      <a:endParaRPr lang="en-US" sz="1800" dirty="0" smtClean="0">
                        <a:solidFill>
                          <a:schemeClr val="tx1"/>
                        </a:solidFill>
                        <a:latin typeface="Century Gothic" panose="020B0502020202020204" pitchFamily="34" charset="0"/>
                      </a:endParaRPr>
                    </a:p>
                    <a:p>
                      <a:pPr algn="ctr"/>
                      <a:r>
                        <a:rPr lang="en-US" sz="1800" dirty="0" smtClean="0">
                          <a:solidFill>
                            <a:schemeClr val="tx1"/>
                          </a:solidFill>
                          <a:latin typeface="Century Gothic" panose="020B0502020202020204" pitchFamily="34" charset="0"/>
                        </a:rPr>
                        <a:t>Student Response</a:t>
                      </a:r>
                      <a:endParaRPr lang="en-US" sz="1800" dirty="0">
                        <a:solidFill>
                          <a:schemeClr val="tx1"/>
                        </a:solidFill>
                        <a:latin typeface="Century Gothic" panose="020B0502020202020204" pitchFamily="34" charset="0"/>
                      </a:endParaRPr>
                    </a:p>
                  </a:txBody>
                  <a:tcPr/>
                </a:tc>
                <a:tc>
                  <a:txBody>
                    <a:bodyPr/>
                    <a:lstStyle/>
                    <a:p>
                      <a:pPr marL="171450" lvl="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Allow the student to point to or verbally indicate a response for an item that asks the student to touch the correct response.</a:t>
                      </a:r>
                    </a:p>
                    <a:p>
                      <a:pPr marL="171450" lvl="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Allow the student to indicate a corrected or changed response.</a:t>
                      </a:r>
                    </a:p>
                    <a:p>
                      <a:pPr marL="17145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Encourage a response from the student as long as the encouragement is not used as a cue.</a:t>
                      </a:r>
                      <a:endParaRPr lang="en-US" sz="1200" dirty="0">
                        <a:solidFill>
                          <a:schemeClr val="tx1"/>
                        </a:solidFill>
                        <a:latin typeface="Century Gothic" panose="020B0502020202020204" pitchFamily="34" charset="0"/>
                      </a:endParaRPr>
                    </a:p>
                  </a:txBody>
                  <a:tcPr/>
                </a:tc>
                <a:extLst>
                  <a:ext uri="{0D108BD9-81ED-4DB2-BD59-A6C34878D82A}">
                    <a16:rowId xmlns:a16="http://schemas.microsoft.com/office/drawing/2014/main" val="1228403982"/>
                  </a:ext>
                </a:extLst>
              </a:tr>
              <a:tr h="1234521">
                <a:tc>
                  <a:txBody>
                    <a:bodyPr/>
                    <a:lstStyle/>
                    <a:p>
                      <a:endParaRPr lang="en-US" sz="1800" dirty="0" smtClean="0">
                        <a:solidFill>
                          <a:schemeClr val="tx1"/>
                        </a:solidFill>
                        <a:latin typeface="Century Gothic" panose="020B0502020202020204" pitchFamily="34" charset="0"/>
                      </a:endParaRPr>
                    </a:p>
                    <a:p>
                      <a:pPr algn="ctr"/>
                      <a:r>
                        <a:rPr lang="en-US" sz="1800" dirty="0" smtClean="0">
                          <a:solidFill>
                            <a:schemeClr val="tx1"/>
                          </a:solidFill>
                          <a:latin typeface="Century Gothic" panose="020B0502020202020204" pitchFamily="34" charset="0"/>
                        </a:rPr>
                        <a:t>Setting</a:t>
                      </a:r>
                      <a:endParaRPr lang="en-US" sz="1800" dirty="0">
                        <a:solidFill>
                          <a:schemeClr val="tx1"/>
                        </a:solidFill>
                        <a:latin typeface="Century Gothic" panose="020B0502020202020204" pitchFamily="34" charset="0"/>
                      </a:endParaRPr>
                    </a:p>
                  </a:txBody>
                  <a:tcPr/>
                </a:tc>
                <a:tc>
                  <a:txBody>
                    <a:bodyPr/>
                    <a:lstStyle/>
                    <a:p>
                      <a:pPr marL="171450" lvl="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Assess the student in a familiar, comfortable location in the classroom or school.</a:t>
                      </a:r>
                    </a:p>
                    <a:p>
                      <a:pPr marL="171450" lvl="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Allow the student to move and change locations during a test session.</a:t>
                      </a:r>
                    </a:p>
                    <a:p>
                      <a:pPr marL="171450" lvl="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Change the lighting.</a:t>
                      </a:r>
                    </a:p>
                    <a:p>
                      <a:pPr marL="171450" lvl="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Change the arrangement of the furniture, including allowing the student to stand during a direct assessment activity.</a:t>
                      </a:r>
                    </a:p>
                    <a:p>
                      <a:pPr marL="171450" lvl="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Provide noise buffers.</a:t>
                      </a:r>
                    </a:p>
                    <a:p>
                      <a:pPr marL="171450" indent="-171450">
                        <a:buFont typeface="Arial" panose="020B0604020202020204" pitchFamily="34" charset="0"/>
                        <a:buChar char="•"/>
                      </a:pPr>
                      <a:r>
                        <a:rPr lang="en-US" sz="1100" kern="1200" dirty="0" smtClean="0">
                          <a:solidFill>
                            <a:schemeClr val="tx1"/>
                          </a:solidFill>
                          <a:effectLst/>
                          <a:latin typeface="Century Gothic" panose="020B0502020202020204" pitchFamily="34" charset="0"/>
                          <a:ea typeface="+mn-ea"/>
                          <a:cs typeface="+mn-cs"/>
                        </a:rPr>
                        <a:t>Assess in a setting with minimal visual distractions.</a:t>
                      </a:r>
                      <a:endParaRPr lang="en-US" sz="1100" dirty="0">
                        <a:solidFill>
                          <a:schemeClr val="tx1"/>
                        </a:solidFill>
                        <a:latin typeface="Century Gothic" panose="020B0502020202020204" pitchFamily="34" charset="0"/>
                      </a:endParaRPr>
                    </a:p>
                  </a:txBody>
                  <a:tcPr/>
                </a:tc>
                <a:extLst>
                  <a:ext uri="{0D108BD9-81ED-4DB2-BD59-A6C34878D82A}">
                    <a16:rowId xmlns:a16="http://schemas.microsoft.com/office/drawing/2014/main" val="1733402613"/>
                  </a:ext>
                </a:extLst>
              </a:tr>
              <a:tr h="981668">
                <a:tc>
                  <a:txBody>
                    <a:bodyPr/>
                    <a:lstStyle/>
                    <a:p>
                      <a:pPr algn="ctr"/>
                      <a:endParaRPr lang="en-US" sz="1800" dirty="0" smtClean="0">
                        <a:solidFill>
                          <a:schemeClr val="tx1"/>
                        </a:solidFill>
                        <a:latin typeface="Century Gothic" panose="020B0502020202020204" pitchFamily="34" charset="0"/>
                      </a:endParaRPr>
                    </a:p>
                    <a:p>
                      <a:pPr algn="ctr"/>
                      <a:r>
                        <a:rPr lang="en-US" sz="1800" dirty="0" smtClean="0">
                          <a:solidFill>
                            <a:schemeClr val="tx1"/>
                          </a:solidFill>
                          <a:latin typeface="Century Gothic" panose="020B0502020202020204" pitchFamily="34" charset="0"/>
                        </a:rPr>
                        <a:t>Scheduling</a:t>
                      </a:r>
                      <a:endParaRPr lang="en-US" sz="1800" dirty="0">
                        <a:solidFill>
                          <a:schemeClr val="tx1"/>
                        </a:solidFill>
                        <a:latin typeface="Century Gothic" panose="020B0502020202020204" pitchFamily="34" charset="0"/>
                      </a:endParaRPr>
                    </a:p>
                  </a:txBody>
                  <a:tcPr/>
                </a:tc>
                <a:tc>
                  <a:txBody>
                    <a:bodyPr/>
                    <a:lstStyle/>
                    <a:p>
                      <a:pPr marL="171450" lvl="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Use teacher discretion for starting and stopping item and/or section administration.</a:t>
                      </a:r>
                    </a:p>
                    <a:p>
                      <a:pPr marL="171450" lvl="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Allow the student to initiate starting and stopping item and/or section administration.</a:t>
                      </a:r>
                    </a:p>
                    <a:p>
                      <a:pPr marL="171450" lvl="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Give as much time as needed to complete an item, unless otherwise indicated in the item directions.</a:t>
                      </a:r>
                    </a:p>
                    <a:p>
                      <a:pPr marL="171450" indent="-171450">
                        <a:buFont typeface="Arial" panose="020B0604020202020204" pitchFamily="34" charset="0"/>
                        <a:buChar char="•"/>
                      </a:pPr>
                      <a:r>
                        <a:rPr lang="en-US" sz="1200" kern="1200" dirty="0" smtClean="0">
                          <a:solidFill>
                            <a:schemeClr val="tx1"/>
                          </a:solidFill>
                          <a:effectLst/>
                          <a:latin typeface="Century Gothic" panose="020B0502020202020204" pitchFamily="34" charset="0"/>
                          <a:ea typeface="+mn-ea"/>
                          <a:cs typeface="+mn-cs"/>
                        </a:rPr>
                        <a:t>Provide breaks as needed.</a:t>
                      </a:r>
                      <a:endParaRPr lang="en-US" sz="1200" dirty="0">
                        <a:solidFill>
                          <a:schemeClr val="tx1"/>
                        </a:solidFill>
                        <a:latin typeface="Century Gothic" panose="020B0502020202020204" pitchFamily="34" charset="0"/>
                      </a:endParaRPr>
                    </a:p>
                  </a:txBody>
                  <a:tcPr/>
                </a:tc>
                <a:extLst>
                  <a:ext uri="{0D108BD9-81ED-4DB2-BD59-A6C34878D82A}">
                    <a16:rowId xmlns:a16="http://schemas.microsoft.com/office/drawing/2014/main" val="2086001165"/>
                  </a:ext>
                </a:extLst>
              </a:tr>
            </a:tbl>
          </a:graphicData>
        </a:graphic>
      </p:graphicFrame>
    </p:spTree>
    <p:extLst>
      <p:ext uri="{BB962C8B-B14F-4D97-AF65-F5344CB8AC3E}">
        <p14:creationId xmlns:p14="http://schemas.microsoft.com/office/powerpoint/2010/main" val="46513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1859" y="6400801"/>
            <a:ext cx="2032672" cy="383650"/>
          </a:xfrm>
          <a:prstGeom prst="rect">
            <a:avLst/>
          </a:prstGeom>
        </p:spPr>
      </p:pic>
      <p:pic>
        <p:nvPicPr>
          <p:cNvPr id="6" name="Google Shape;254;p1"/>
          <p:cNvPicPr preferRelativeResize="0"/>
          <p:nvPr/>
        </p:nvPicPr>
        <p:blipFill rotWithShape="1">
          <a:blip r:embed="rId3">
            <a:alphaModFix/>
          </a:blip>
          <a:srcRect/>
          <a:stretch/>
        </p:blipFill>
        <p:spPr>
          <a:xfrm>
            <a:off x="169880" y="5976851"/>
            <a:ext cx="835961" cy="807600"/>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3484498287"/>
              </p:ext>
            </p:extLst>
          </p:nvPr>
        </p:nvGraphicFramePr>
        <p:xfrm>
          <a:off x="1874058" y="669785"/>
          <a:ext cx="8400472" cy="5430104"/>
        </p:xfrm>
        <a:graphic>
          <a:graphicData uri="http://schemas.openxmlformats.org/drawingml/2006/table">
            <a:tbl>
              <a:tblPr firstRow="1" bandRow="1">
                <a:tableStyleId>{93296810-A885-4BE3-A3E7-6D5BEEA58F35}</a:tableStyleId>
              </a:tblPr>
              <a:tblGrid>
                <a:gridCol w="2100118">
                  <a:extLst>
                    <a:ext uri="{9D8B030D-6E8A-4147-A177-3AD203B41FA5}">
                      <a16:colId xmlns:a16="http://schemas.microsoft.com/office/drawing/2014/main" val="2896404823"/>
                    </a:ext>
                  </a:extLst>
                </a:gridCol>
                <a:gridCol w="2100118">
                  <a:extLst>
                    <a:ext uri="{9D8B030D-6E8A-4147-A177-3AD203B41FA5}">
                      <a16:colId xmlns:a16="http://schemas.microsoft.com/office/drawing/2014/main" val="3423490814"/>
                    </a:ext>
                  </a:extLst>
                </a:gridCol>
                <a:gridCol w="4200236">
                  <a:extLst>
                    <a:ext uri="{9D8B030D-6E8A-4147-A177-3AD203B41FA5}">
                      <a16:colId xmlns:a16="http://schemas.microsoft.com/office/drawing/2014/main" val="4204582652"/>
                    </a:ext>
                  </a:extLst>
                </a:gridCol>
              </a:tblGrid>
              <a:tr h="566212">
                <a:tc gridSpan="3">
                  <a:txBody>
                    <a:bodyPr/>
                    <a:lstStyle/>
                    <a:p>
                      <a:pPr algn="ctr"/>
                      <a:r>
                        <a:rPr lang="en-US" sz="2400" dirty="0" smtClean="0">
                          <a:solidFill>
                            <a:schemeClr val="bg1"/>
                          </a:solidFill>
                          <a:latin typeface="Century Gothic" panose="020B0502020202020204" pitchFamily="34" charset="0"/>
                        </a:rPr>
                        <a:t>Level the</a:t>
                      </a:r>
                      <a:r>
                        <a:rPr lang="en-US" sz="2400" baseline="0" dirty="0" smtClean="0">
                          <a:solidFill>
                            <a:schemeClr val="bg1"/>
                          </a:solidFill>
                          <a:latin typeface="Century Gothic" panose="020B0502020202020204" pitchFamily="34" charset="0"/>
                        </a:rPr>
                        <a:t> Field Supports</a:t>
                      </a:r>
                      <a:endParaRPr lang="en-US" sz="2400" dirty="0">
                        <a:solidFill>
                          <a:schemeClr val="bg1"/>
                        </a:solidFill>
                        <a:latin typeface="Century Gothic" panose="020B0502020202020204" pitchFamily="34" charset="0"/>
                      </a:endParaRPr>
                    </a:p>
                  </a:txBody>
                  <a:tcPr/>
                </a:tc>
                <a:tc hMerge="1">
                  <a:txBody>
                    <a:bodyPr/>
                    <a:lstStyle/>
                    <a:p>
                      <a:endParaRPr lang="en-US"/>
                    </a:p>
                  </a:txBody>
                  <a:tcPr/>
                </a:tc>
                <a:tc hMerge="1">
                  <a:txBody>
                    <a:bodyPr/>
                    <a:lstStyle/>
                    <a:p>
                      <a:endParaRPr lang="en-US" dirty="0">
                        <a:solidFill>
                          <a:schemeClr val="bg1"/>
                        </a:solidFill>
                      </a:endParaRPr>
                    </a:p>
                  </a:txBody>
                  <a:tcPr/>
                </a:tc>
                <a:extLst>
                  <a:ext uri="{0D108BD9-81ED-4DB2-BD59-A6C34878D82A}">
                    <a16:rowId xmlns:a16="http://schemas.microsoft.com/office/drawing/2014/main" val="1342320704"/>
                  </a:ext>
                </a:extLst>
              </a:tr>
              <a:tr h="566212">
                <a:tc gridSpan="2">
                  <a:txBody>
                    <a:bodyPr/>
                    <a:lstStyle/>
                    <a:p>
                      <a:pPr algn="ctr"/>
                      <a:r>
                        <a:rPr lang="en-US" dirty="0" smtClean="0">
                          <a:solidFill>
                            <a:schemeClr val="accent6">
                              <a:lumMod val="75000"/>
                            </a:schemeClr>
                          </a:solidFill>
                          <a:latin typeface="Century Gothic" panose="020B0502020202020204" pitchFamily="34" charset="0"/>
                        </a:rPr>
                        <a:t>Students</a:t>
                      </a:r>
                      <a:r>
                        <a:rPr lang="en-US" baseline="0" dirty="0" smtClean="0">
                          <a:solidFill>
                            <a:schemeClr val="accent6">
                              <a:lumMod val="75000"/>
                            </a:schemeClr>
                          </a:solidFill>
                          <a:latin typeface="Century Gothic" panose="020B0502020202020204" pitchFamily="34" charset="0"/>
                        </a:rPr>
                        <a:t> with Disabilities</a:t>
                      </a:r>
                      <a:endParaRPr lang="en-US" dirty="0">
                        <a:solidFill>
                          <a:schemeClr val="accent6">
                            <a:lumMod val="75000"/>
                          </a:schemeClr>
                        </a:solidFill>
                        <a:latin typeface="Century Gothic" panose="020B0502020202020204" pitchFamily="34" charset="0"/>
                      </a:endParaRPr>
                    </a:p>
                  </a:txBody>
                  <a:tcPr/>
                </a:tc>
                <a:tc hMerge="1">
                  <a:txBody>
                    <a:bodyPr/>
                    <a:lstStyle/>
                    <a:p>
                      <a:endParaRPr lang="en-US" dirty="0"/>
                    </a:p>
                  </a:txBody>
                  <a:tcPr/>
                </a:tc>
                <a:tc>
                  <a:txBody>
                    <a:bodyPr/>
                    <a:lstStyle/>
                    <a:p>
                      <a:pPr algn="ctr"/>
                      <a:r>
                        <a:rPr lang="en-US" dirty="0" smtClean="0">
                          <a:solidFill>
                            <a:schemeClr val="accent6">
                              <a:lumMod val="75000"/>
                            </a:schemeClr>
                          </a:solidFill>
                          <a:latin typeface="Century Gothic" panose="020B0502020202020204" pitchFamily="34" charset="0"/>
                        </a:rPr>
                        <a:t>English Learners</a:t>
                      </a:r>
                      <a:endParaRPr lang="en-US" dirty="0">
                        <a:solidFill>
                          <a:schemeClr val="accent6">
                            <a:lumMod val="75000"/>
                          </a:schemeClr>
                        </a:solidFill>
                        <a:latin typeface="Century Gothic" panose="020B0502020202020204" pitchFamily="34" charset="0"/>
                      </a:endParaRPr>
                    </a:p>
                  </a:txBody>
                  <a:tcPr/>
                </a:tc>
                <a:extLst>
                  <a:ext uri="{0D108BD9-81ED-4DB2-BD59-A6C34878D82A}">
                    <a16:rowId xmlns:a16="http://schemas.microsoft.com/office/drawing/2014/main" val="661610317"/>
                  </a:ext>
                </a:extLst>
              </a:tr>
              <a:tr h="359099">
                <a:tc>
                  <a:txBody>
                    <a:bodyPr/>
                    <a:lstStyle/>
                    <a:p>
                      <a:pPr algn="ctr"/>
                      <a:r>
                        <a:rPr lang="en-US" sz="1000" dirty="0" smtClean="0">
                          <a:latin typeface="Century Gothic" panose="020B0502020202020204" pitchFamily="34" charset="0"/>
                        </a:rPr>
                        <a:t>Selected Response/</a:t>
                      </a:r>
                      <a:endParaRPr lang="en-US" sz="1000" baseline="0" dirty="0" smtClean="0">
                        <a:latin typeface="Century Gothic" panose="020B0502020202020204" pitchFamily="34" charset="0"/>
                      </a:endParaRPr>
                    </a:p>
                    <a:p>
                      <a:pPr algn="ctr"/>
                      <a:r>
                        <a:rPr lang="en-US" sz="1000" baseline="0" dirty="0" smtClean="0">
                          <a:latin typeface="Century Gothic" panose="020B0502020202020204" pitchFamily="34" charset="0"/>
                        </a:rPr>
                        <a:t>Performance Task Item</a:t>
                      </a:r>
                      <a:endParaRPr lang="en-US" sz="1000" dirty="0">
                        <a:latin typeface="Century Gothic" panose="020B0502020202020204" pitchFamily="34" charset="0"/>
                      </a:endParaRPr>
                    </a:p>
                  </a:txBody>
                  <a:tcPr/>
                </a:tc>
                <a:tc>
                  <a:txBody>
                    <a:bodyPr/>
                    <a:lstStyle/>
                    <a:p>
                      <a:pPr algn="ctr"/>
                      <a:r>
                        <a:rPr lang="en-US" sz="1000" dirty="0" smtClean="0">
                          <a:latin typeface="Century Gothic" panose="020B0502020202020204" pitchFamily="34" charset="0"/>
                        </a:rPr>
                        <a:t>Observational</a:t>
                      </a:r>
                      <a:r>
                        <a:rPr lang="en-US" sz="1000" baseline="0" dirty="0" smtClean="0">
                          <a:latin typeface="Century Gothic" panose="020B0502020202020204" pitchFamily="34" charset="0"/>
                        </a:rPr>
                        <a:t> Rubric Item</a:t>
                      </a:r>
                      <a:endParaRPr lang="en-US" sz="10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200" dirty="0" smtClean="0">
                          <a:latin typeface="Century Gothic" panose="020B0502020202020204" pitchFamily="34" charset="0"/>
                        </a:rPr>
                        <a:t>All Items</a:t>
                      </a:r>
                      <a:endParaRPr lang="en-US" sz="1200" dirty="0">
                        <a:latin typeface="Century Gothic" panose="020B0502020202020204" pitchFamily="34" charset="0"/>
                      </a:endParaRPr>
                    </a:p>
                  </a:txBody>
                  <a:tcPr/>
                </a:tc>
                <a:extLst>
                  <a:ext uri="{0D108BD9-81ED-4DB2-BD59-A6C34878D82A}">
                    <a16:rowId xmlns:a16="http://schemas.microsoft.com/office/drawing/2014/main" val="3434611811"/>
                  </a:ext>
                </a:extLst>
              </a:tr>
              <a:tr h="3393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entury Gothic" panose="020B0502020202020204" pitchFamily="34" charset="0"/>
                        </a:rPr>
                        <a:t>*</a:t>
                      </a:r>
                      <a:r>
                        <a:rPr lang="en-US" sz="1000" kern="1200" dirty="0" smtClean="0">
                          <a:solidFill>
                            <a:schemeClr val="dk1"/>
                          </a:solidFill>
                          <a:effectLst/>
                          <a:latin typeface="Century Gothic" panose="020B0502020202020204" pitchFamily="34" charset="0"/>
                          <a:ea typeface="+mn-ea"/>
                          <a:cs typeface="+mn-cs"/>
                        </a:rPr>
                        <a:t>Use braille to present item content, when appropriate.</a:t>
                      </a:r>
                    </a:p>
                    <a:p>
                      <a:endParaRPr lang="en-US" sz="1000" dirty="0" smtClean="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entury Gothic" panose="020B0502020202020204" pitchFamily="34" charset="0"/>
                        </a:rPr>
                        <a:t>*</a:t>
                      </a:r>
                      <a:r>
                        <a:rPr lang="en-US" sz="1000" kern="1200" dirty="0" smtClean="0">
                          <a:solidFill>
                            <a:schemeClr val="dk1"/>
                          </a:solidFill>
                          <a:effectLst/>
                          <a:latin typeface="Century Gothic" panose="020B0502020202020204" pitchFamily="34" charset="0"/>
                          <a:ea typeface="+mn-ea"/>
                          <a:cs typeface="+mn-cs"/>
                        </a:rPr>
                        <a:t>Use sign language to administer the item to a student who is deaf or hard of hearing and uses sign language as his or her mode of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Century Gothic" panose="020B0502020202020204" pitchFamily="34" charset="0"/>
                          <a:ea typeface="+mn-ea"/>
                          <a:cs typeface="+mn-cs"/>
                        </a:rPr>
                        <a:t>*Allow the student to gesture toward, touch, use eye gaze, or otherwise indicate a response through whatever dominant communication mode/language he or she utilizes, including sign language, sign language approximations, and digital language (e.g., use of augmentative communication device, allowing the student to “show” versus “tell”).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dk1"/>
                        </a:solidFill>
                        <a:effectLst/>
                        <a:latin typeface="Century Gothic" panose="020B0502020202020204" pitchFamily="34" charset="0"/>
                        <a:ea typeface="+mn-ea"/>
                        <a:cs typeface="+mn-cs"/>
                      </a:endParaRPr>
                    </a:p>
                    <a:p>
                      <a:endParaRPr lang="en-US" sz="1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entury Gothic" panose="020B0502020202020204" pitchFamily="34" charset="0"/>
                        </a:rPr>
                        <a:t>*</a:t>
                      </a:r>
                      <a:r>
                        <a:rPr lang="en-US" sz="1000" kern="1200" dirty="0" smtClean="0">
                          <a:solidFill>
                            <a:schemeClr val="dk1"/>
                          </a:solidFill>
                          <a:effectLst/>
                          <a:latin typeface="Century Gothic" panose="020B0502020202020204" pitchFamily="34" charset="0"/>
                          <a:ea typeface="+mn-ea"/>
                          <a:cs typeface="+mn-cs"/>
                        </a:rPr>
                        <a:t>Do not penalize the student for the use of varied materials that allow the student to demonstrate the skill independently as stated in the item (e.g., adapted writing utensils).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dk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Century Gothic" panose="020B0502020202020204" pitchFamily="34" charset="0"/>
                          <a:ea typeface="+mn-ea"/>
                          <a:cs typeface="+mn-cs"/>
                        </a:rPr>
                        <a:t>*The student can use any of the following modes of communication to demonstrate skills and behaviors that imply verbal or spoken language, such as items that use the words express, suggest, communicate, ask, or tell: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smtClean="0">
                          <a:solidFill>
                            <a:schemeClr val="dk1"/>
                          </a:solidFill>
                          <a:effectLst/>
                          <a:latin typeface="Century Gothic" panose="020B0502020202020204" pitchFamily="34" charset="0"/>
                          <a:ea typeface="+mn-ea"/>
                          <a:cs typeface="+mn-cs"/>
                        </a:rPr>
                        <a:t>Sign language (including approximations).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smtClean="0">
                          <a:solidFill>
                            <a:schemeClr val="dk1"/>
                          </a:solidFill>
                          <a:effectLst/>
                          <a:latin typeface="Century Gothic" panose="020B0502020202020204" pitchFamily="34" charset="0"/>
                          <a:ea typeface="+mn-ea"/>
                          <a:cs typeface="+mn-cs"/>
                        </a:rPr>
                        <a:t>Digital language (e.g. use of an augmentative communication device).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smtClean="0">
                          <a:solidFill>
                            <a:schemeClr val="dk1"/>
                          </a:solidFill>
                          <a:effectLst/>
                          <a:latin typeface="Century Gothic" panose="020B0502020202020204" pitchFamily="34" charset="0"/>
                          <a:ea typeface="+mn-ea"/>
                          <a:cs typeface="+mn-cs"/>
                        </a:rPr>
                        <a:t>Gestural language (e.g. head nod, eye gaze).</a:t>
                      </a:r>
                      <a:endParaRPr lang="en-US" sz="1000" kern="1200" dirty="0" smtClean="0">
                        <a:solidFill>
                          <a:schemeClr val="dk1"/>
                        </a:solidFill>
                        <a:effectLst/>
                        <a:latin typeface="Century Gothic" panose="020B0502020202020204" pitchFamily="34" charset="0"/>
                        <a:ea typeface="+mn-ea"/>
                        <a:cs typeface="+mn-cs"/>
                      </a:endParaRPr>
                    </a:p>
                  </a:txBody>
                  <a:tcPr/>
                </a:tc>
                <a:tc>
                  <a:txBody>
                    <a:bodyPr/>
                    <a:lstStyle/>
                    <a:p>
                      <a:pPr marL="171450" indent="-171450">
                        <a:buFont typeface="Arial" panose="020B0604020202020204" pitchFamily="34" charset="0"/>
                        <a:buChar char="•"/>
                      </a:pPr>
                      <a:r>
                        <a:rPr lang="en-US" sz="1200" kern="1200" dirty="0" smtClean="0">
                          <a:solidFill>
                            <a:schemeClr val="dk1"/>
                          </a:solidFill>
                          <a:effectLst/>
                          <a:latin typeface="Century Gothic" panose="020B0502020202020204" pitchFamily="34" charset="0"/>
                          <a:ea typeface="+mn-ea"/>
                          <a:cs typeface="+mn-cs"/>
                        </a:rPr>
                        <a:t>Consider multiple modes for demonstrating skills and behaviors if the item implies verbal or spoken language, such as observational rubric items that use the words express, suggest, communicate, ask, or tell.</a:t>
                      </a:r>
                    </a:p>
                    <a:p>
                      <a:endParaRPr lang="en-US" sz="1200" kern="1200" dirty="0" smtClean="0">
                        <a:solidFill>
                          <a:schemeClr val="dk1"/>
                        </a:solidFill>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200" kern="1200" dirty="0" smtClean="0">
                          <a:solidFill>
                            <a:schemeClr val="dk1"/>
                          </a:solidFill>
                          <a:effectLst/>
                          <a:latin typeface="Century Gothic" panose="020B0502020202020204" pitchFamily="34" charset="0"/>
                          <a:ea typeface="+mn-ea"/>
                          <a:cs typeface="+mn-cs"/>
                        </a:rPr>
                        <a:t>Accept multiple means of expression by allowing the student to point to, gesture toward, or touch a response instead of or in addition to providing a verbalized response.</a:t>
                      </a:r>
                      <a:endParaRPr lang="en-US" sz="1200" dirty="0" smtClean="0">
                        <a:latin typeface="Century Gothic" panose="020B0502020202020204" pitchFamily="34" charset="0"/>
                      </a:endParaRPr>
                    </a:p>
                    <a:p>
                      <a:pPr marL="0" indent="0">
                        <a:buFont typeface="Arial" panose="020B0604020202020204" pitchFamily="34" charset="0"/>
                        <a:buNone/>
                      </a:pPr>
                      <a:endParaRPr lang="en-US" sz="1200" dirty="0">
                        <a:latin typeface="Century Gothic" panose="020B0502020202020204" pitchFamily="34" charset="0"/>
                      </a:endParaRPr>
                    </a:p>
                  </a:txBody>
                  <a:tcPr/>
                </a:tc>
                <a:extLst>
                  <a:ext uri="{0D108BD9-81ED-4DB2-BD59-A6C34878D82A}">
                    <a16:rowId xmlns:a16="http://schemas.microsoft.com/office/drawing/2014/main" val="1885747222"/>
                  </a:ext>
                </a:extLst>
              </a:tr>
            </a:tbl>
          </a:graphicData>
        </a:graphic>
      </p:graphicFrame>
    </p:spTree>
    <p:extLst>
      <p:ext uri="{BB962C8B-B14F-4D97-AF65-F5344CB8AC3E}">
        <p14:creationId xmlns:p14="http://schemas.microsoft.com/office/powerpoint/2010/main" val="165876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1859" y="6400801"/>
            <a:ext cx="2032672" cy="383650"/>
          </a:xfrm>
          <a:prstGeom prst="rect">
            <a:avLst/>
          </a:prstGeom>
        </p:spPr>
      </p:pic>
      <p:pic>
        <p:nvPicPr>
          <p:cNvPr id="6" name="Google Shape;254;p1"/>
          <p:cNvPicPr preferRelativeResize="0"/>
          <p:nvPr/>
        </p:nvPicPr>
        <p:blipFill rotWithShape="1">
          <a:blip r:embed="rId3">
            <a:alphaModFix/>
          </a:blip>
          <a:srcRect/>
          <a:stretch/>
        </p:blipFill>
        <p:spPr>
          <a:xfrm>
            <a:off x="169880" y="5976851"/>
            <a:ext cx="835961" cy="80760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634511023"/>
              </p:ext>
            </p:extLst>
          </p:nvPr>
        </p:nvGraphicFramePr>
        <p:xfrm>
          <a:off x="2032000" y="719666"/>
          <a:ext cx="8128000" cy="5350472"/>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325733422"/>
                    </a:ext>
                  </a:extLst>
                </a:gridCol>
              </a:tblGrid>
              <a:tr h="4939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Gothic" panose="020B0502020202020204" pitchFamily="34" charset="0"/>
                        </a:rPr>
                        <a:t>Not Scorable</a:t>
                      </a:r>
                    </a:p>
                  </a:txBody>
                  <a:tcPr/>
                </a:tc>
                <a:extLst>
                  <a:ext uri="{0D108BD9-81ED-4DB2-BD59-A6C34878D82A}">
                    <a16:rowId xmlns:a16="http://schemas.microsoft.com/office/drawing/2014/main" val="2530549329"/>
                  </a:ext>
                </a:extLst>
              </a:tr>
              <a:tr h="370840">
                <a:tc>
                  <a:txBody>
                    <a:bodyPr/>
                    <a:lstStyle/>
                    <a:p>
                      <a:pPr algn="ctr"/>
                      <a:r>
                        <a:rPr lang="en-US" dirty="0" smtClean="0">
                          <a:latin typeface="Century Gothic" panose="020B0502020202020204" pitchFamily="34" charset="0"/>
                        </a:rPr>
                        <a:t>Recording Performance Data</a:t>
                      </a:r>
                      <a:endParaRPr lang="en-US" dirty="0">
                        <a:latin typeface="Century Gothic" panose="020B0502020202020204" pitchFamily="34" charset="0"/>
                      </a:endParaRPr>
                    </a:p>
                  </a:txBody>
                  <a:tcPr/>
                </a:tc>
                <a:extLst>
                  <a:ext uri="{0D108BD9-81ED-4DB2-BD59-A6C34878D82A}">
                    <a16:rowId xmlns:a16="http://schemas.microsoft.com/office/drawing/2014/main" val="2526088704"/>
                  </a:ext>
                </a:extLst>
              </a:tr>
              <a:tr h="370840">
                <a:tc>
                  <a:txBody>
                    <a:bodyPr/>
                    <a:lstStyle/>
                    <a:p>
                      <a:pPr lvl="0"/>
                      <a:r>
                        <a:rPr lang="en-US" sz="1800" kern="1200" dirty="0" smtClean="0">
                          <a:solidFill>
                            <a:schemeClr val="dk1"/>
                          </a:solidFill>
                          <a:effectLst/>
                          <a:latin typeface="Century Gothic" panose="020B0502020202020204" pitchFamily="34" charset="0"/>
                          <a:ea typeface="+mn-ea"/>
                          <a:cs typeface="+mn-cs"/>
                        </a:rPr>
                        <a:t>1. Record “Not Scorable” for the item in Ready for Kindergarten Online.</a:t>
                      </a:r>
                    </a:p>
                    <a:p>
                      <a:pPr lvl="0"/>
                      <a:r>
                        <a:rPr lang="en-US" sz="1800" kern="1200" dirty="0" smtClean="0">
                          <a:solidFill>
                            <a:schemeClr val="dk1"/>
                          </a:solidFill>
                          <a:effectLst/>
                          <a:latin typeface="Century Gothic" panose="020B0502020202020204" pitchFamily="34" charset="0"/>
                          <a:ea typeface="+mn-ea"/>
                          <a:cs typeface="+mn-cs"/>
                        </a:rPr>
                        <a:t>2. Use the item’s comment box to explain why the item was ”Not Scorable.” Also, look for the skill in naturally-occurring routines and activities and record information/observations useful for instructional decision-making.</a:t>
                      </a:r>
                    </a:p>
                    <a:p>
                      <a:r>
                        <a:rPr lang="en-US" sz="1800" kern="1200" dirty="0" smtClean="0">
                          <a:solidFill>
                            <a:schemeClr val="dk1"/>
                          </a:solidFill>
                          <a:effectLst/>
                          <a:latin typeface="Century Gothic" panose="020B0502020202020204" pitchFamily="34" charset="0"/>
                          <a:ea typeface="+mn-ea"/>
                          <a:cs typeface="+mn-cs"/>
                        </a:rPr>
                        <a:t>3.</a:t>
                      </a:r>
                      <a:r>
                        <a:rPr lang="en-US" sz="1800" kern="1200" baseline="0" dirty="0" smtClean="0">
                          <a:solidFill>
                            <a:schemeClr val="dk1"/>
                          </a:solidFill>
                          <a:effectLst/>
                          <a:latin typeface="Century Gothic" panose="020B0502020202020204" pitchFamily="34" charset="0"/>
                          <a:ea typeface="+mn-ea"/>
                          <a:cs typeface="+mn-cs"/>
                        </a:rPr>
                        <a:t> </a:t>
                      </a:r>
                      <a:r>
                        <a:rPr lang="en-US" sz="1800" kern="1200" dirty="0" smtClean="0">
                          <a:solidFill>
                            <a:schemeClr val="dk1"/>
                          </a:solidFill>
                          <a:effectLst/>
                          <a:latin typeface="Century Gothic" panose="020B0502020202020204" pitchFamily="34" charset="0"/>
                          <a:ea typeface="+mn-ea"/>
                          <a:cs typeface="+mn-cs"/>
                        </a:rPr>
                        <a:t>Continue to the next item.</a:t>
                      </a:r>
                      <a:endParaRPr lang="en-US" dirty="0">
                        <a:latin typeface="Century Gothic" panose="020B0502020202020204" pitchFamily="34" charset="0"/>
                      </a:endParaRPr>
                    </a:p>
                  </a:txBody>
                  <a:tcPr/>
                </a:tc>
                <a:extLst>
                  <a:ext uri="{0D108BD9-81ED-4DB2-BD59-A6C34878D82A}">
                    <a16:rowId xmlns:a16="http://schemas.microsoft.com/office/drawing/2014/main" val="117186793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Century Gothic" panose="020B0502020202020204" pitchFamily="34" charset="0"/>
                          <a:ea typeface="+mn-ea"/>
                          <a:cs typeface="+mn-cs"/>
                        </a:rPr>
                        <a:t>Determining when to pause administration of a domain:</a:t>
                      </a:r>
                    </a:p>
                  </a:txBody>
                  <a:tcPr/>
                </a:tc>
                <a:extLst>
                  <a:ext uri="{0D108BD9-81ED-4DB2-BD59-A6C34878D82A}">
                    <a16:rowId xmlns:a16="http://schemas.microsoft.com/office/drawing/2014/main" val="1508250491"/>
                  </a:ext>
                </a:extLst>
              </a:tr>
              <a:tr h="370840">
                <a:tc>
                  <a:txBody>
                    <a:bodyPr/>
                    <a:lstStyle/>
                    <a:p>
                      <a:endParaRPr lang="en-US" sz="1200" kern="1200" dirty="0" smtClean="0">
                        <a:solidFill>
                          <a:schemeClr val="dk1"/>
                        </a:solidFill>
                        <a:effectLst/>
                        <a:latin typeface="Century Gothic" panose="020B0502020202020204" pitchFamily="34" charset="0"/>
                        <a:ea typeface="+mn-ea"/>
                        <a:cs typeface="+mn-cs"/>
                      </a:endParaRPr>
                    </a:p>
                    <a:p>
                      <a:r>
                        <a:rPr lang="en-US" sz="1200" kern="1200" dirty="0" smtClean="0">
                          <a:solidFill>
                            <a:schemeClr val="dk1"/>
                          </a:solidFill>
                          <a:effectLst/>
                          <a:latin typeface="Century Gothic" panose="020B0502020202020204" pitchFamily="34" charset="0"/>
                          <a:ea typeface="+mn-ea"/>
                          <a:cs typeface="+mn-cs"/>
                        </a:rPr>
                        <a:t>When three items (not necessarily consecutive) are marked as “Not Scorable,” the teacher is advised to pause administration pending a review of the remaining items in the domain by the student’s instructional team. Note the difference between “Not Scorable” and a score of “0” on an item. “Not Scorable” means the teacher was not able to score the item because the child could not access it given allowable supports. A score of “0” means the child was able to access the item but did not demonstrate the skill according to the scoring criteria.</a:t>
                      </a:r>
                    </a:p>
                    <a:p>
                      <a:endParaRPr lang="en-US" sz="1200" kern="1200" dirty="0" smtClean="0">
                        <a:solidFill>
                          <a:schemeClr val="dk1"/>
                        </a:solidFill>
                        <a:effectLst/>
                        <a:latin typeface="Century Gothic" panose="020B0502020202020204" pitchFamily="34" charset="0"/>
                        <a:ea typeface="+mn-ea"/>
                        <a:cs typeface="+mn-cs"/>
                      </a:endParaRPr>
                    </a:p>
                    <a:p>
                      <a:r>
                        <a:rPr lang="en-US" sz="1200" kern="1200" dirty="0" smtClean="0">
                          <a:solidFill>
                            <a:schemeClr val="dk1"/>
                          </a:solidFill>
                          <a:effectLst/>
                          <a:latin typeface="Century Gothic" panose="020B0502020202020204" pitchFamily="34" charset="0"/>
                          <a:ea typeface="+mn-ea"/>
                          <a:cs typeface="+mn-cs"/>
                        </a:rPr>
                        <a:t>If it is determined that the student should not continue to be assessed in that domain, the remaining unanswered items should be marked as “Not Scorable” (DO NOT leave as “Needs to be Administered”) in that domain.</a:t>
                      </a:r>
                    </a:p>
                    <a:p>
                      <a:endParaRPr lang="en-US" dirty="0"/>
                    </a:p>
                  </a:txBody>
                  <a:tcPr/>
                </a:tc>
                <a:extLst>
                  <a:ext uri="{0D108BD9-81ED-4DB2-BD59-A6C34878D82A}">
                    <a16:rowId xmlns:a16="http://schemas.microsoft.com/office/drawing/2014/main" val="1343958127"/>
                  </a:ext>
                </a:extLst>
              </a:tr>
            </a:tbl>
          </a:graphicData>
        </a:graphic>
      </p:graphicFrame>
    </p:spTree>
    <p:extLst>
      <p:ext uri="{BB962C8B-B14F-4D97-AF65-F5344CB8AC3E}">
        <p14:creationId xmlns:p14="http://schemas.microsoft.com/office/powerpoint/2010/main" val="19380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1859" y="6400801"/>
            <a:ext cx="2032672" cy="383650"/>
          </a:xfrm>
          <a:prstGeom prst="rect">
            <a:avLst/>
          </a:prstGeom>
        </p:spPr>
      </p:pic>
      <p:pic>
        <p:nvPicPr>
          <p:cNvPr id="6" name="Google Shape;254;p1"/>
          <p:cNvPicPr preferRelativeResize="0"/>
          <p:nvPr/>
        </p:nvPicPr>
        <p:blipFill rotWithShape="1">
          <a:blip r:embed="rId3">
            <a:alphaModFix/>
          </a:blip>
          <a:srcRect/>
          <a:stretch/>
        </p:blipFill>
        <p:spPr>
          <a:xfrm>
            <a:off x="169880" y="5976851"/>
            <a:ext cx="835961" cy="807600"/>
          </a:xfrm>
          <a:prstGeom prst="rect">
            <a:avLst/>
          </a:prstGeom>
          <a:noFill/>
          <a:ln>
            <a:noFill/>
          </a:ln>
        </p:spPr>
      </p:pic>
      <p:pic>
        <p:nvPicPr>
          <p:cNvPr id="10242" name="Picture 2" descr="C:\Users\RHOPEW~1\AppData\Local\Temp\SNAGHTML6da4c09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166" y="889779"/>
            <a:ext cx="10227077" cy="467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3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13" name="Google Shape;113;p6"/>
          <p:cNvCxnSpPr/>
          <p:nvPr/>
        </p:nvCxnSpPr>
        <p:spPr>
          <a:xfrm>
            <a:off x="9280117" y="363200"/>
            <a:ext cx="1248000" cy="0"/>
          </a:xfrm>
          <a:prstGeom prst="straightConnector1">
            <a:avLst/>
          </a:prstGeom>
          <a:noFill/>
          <a:ln w="76200" cap="flat" cmpd="sng">
            <a:solidFill>
              <a:srgbClr val="C00000"/>
            </a:solidFill>
            <a:prstDash val="solid"/>
            <a:round/>
            <a:headEnd type="none" w="sm" len="sm"/>
            <a:tailEnd type="none" w="sm" len="sm"/>
          </a:ln>
        </p:spPr>
      </p:cxnSp>
      <p:cxnSp>
        <p:nvCxnSpPr>
          <p:cNvPr id="114" name="Google Shape;114;p6"/>
          <p:cNvCxnSpPr/>
          <p:nvPr/>
        </p:nvCxnSpPr>
        <p:spPr>
          <a:xfrm>
            <a:off x="10604984" y="363200"/>
            <a:ext cx="1248000" cy="0"/>
          </a:xfrm>
          <a:prstGeom prst="straightConnector1">
            <a:avLst/>
          </a:prstGeom>
          <a:noFill/>
          <a:ln w="76200" cap="flat" cmpd="sng">
            <a:solidFill>
              <a:srgbClr val="0070C0"/>
            </a:solidFill>
            <a:prstDash val="solid"/>
            <a:round/>
            <a:headEnd type="none" w="sm" len="sm"/>
            <a:tailEnd type="none" w="sm" len="sm"/>
          </a:ln>
        </p:spPr>
      </p:cxnSp>
      <p:sp>
        <p:nvSpPr>
          <p:cNvPr id="115" name="Google Shape;115;p6"/>
          <p:cNvSpPr txBox="1"/>
          <p:nvPr/>
        </p:nvSpPr>
        <p:spPr>
          <a:xfrm>
            <a:off x="2857753" y="530645"/>
            <a:ext cx="7297361" cy="1017526"/>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3600" b="1" dirty="0">
                <a:solidFill>
                  <a:srgbClr val="3C78D8"/>
                </a:solidFill>
                <a:latin typeface="Gill Sans"/>
                <a:ea typeface="Gill Sans"/>
                <a:cs typeface="Gill Sans"/>
                <a:sym typeface="Gill Sans"/>
              </a:rPr>
              <a:t>Third Grade Reading Guarantee</a:t>
            </a:r>
            <a:endParaRPr sz="3600" b="1" dirty="0">
              <a:solidFill>
                <a:srgbClr val="3C78D8"/>
              </a:solidFill>
              <a:latin typeface="Gill Sans"/>
              <a:ea typeface="Gill Sans"/>
              <a:cs typeface="Gill Sans"/>
              <a:sym typeface="Gill Sans"/>
            </a:endParaRPr>
          </a:p>
        </p:txBody>
      </p:sp>
      <p:cxnSp>
        <p:nvCxnSpPr>
          <p:cNvPr id="116" name="Google Shape;116;p6"/>
          <p:cNvCxnSpPr/>
          <p:nvPr/>
        </p:nvCxnSpPr>
        <p:spPr>
          <a:xfrm>
            <a:off x="-3000" y="6712040"/>
            <a:ext cx="12198000" cy="0"/>
          </a:xfrm>
          <a:prstGeom prst="straightConnector1">
            <a:avLst/>
          </a:prstGeom>
          <a:noFill/>
          <a:ln w="228600" cap="flat" cmpd="sng">
            <a:solidFill>
              <a:srgbClr val="C00000"/>
            </a:solidFill>
            <a:prstDash val="solid"/>
            <a:round/>
            <a:headEnd type="none" w="sm" len="sm"/>
            <a:tailEnd type="none" w="sm" len="sm"/>
          </a:ln>
        </p:spPr>
      </p:cxnSp>
      <p:pic>
        <p:nvPicPr>
          <p:cNvPr id="117" name="Google Shape;117;p6"/>
          <p:cNvPicPr preferRelativeResize="0"/>
          <p:nvPr/>
        </p:nvPicPr>
        <p:blipFill rotWithShape="1">
          <a:blip r:embed="rId3">
            <a:alphaModFix/>
          </a:blip>
          <a:srcRect/>
          <a:stretch/>
        </p:blipFill>
        <p:spPr>
          <a:xfrm>
            <a:off x="8026756" y="6541719"/>
            <a:ext cx="3988789" cy="340643"/>
          </a:xfrm>
          <a:prstGeom prst="rect">
            <a:avLst/>
          </a:prstGeom>
          <a:noFill/>
          <a:ln>
            <a:noFill/>
          </a:ln>
        </p:spPr>
      </p:pic>
      <p:pic>
        <p:nvPicPr>
          <p:cNvPr id="118" name="Google Shape;118;p6"/>
          <p:cNvPicPr preferRelativeResize="0"/>
          <p:nvPr/>
        </p:nvPicPr>
        <p:blipFill rotWithShape="1">
          <a:blip r:embed="rId4">
            <a:alphaModFix/>
          </a:blip>
          <a:srcRect/>
          <a:stretch/>
        </p:blipFill>
        <p:spPr>
          <a:xfrm>
            <a:off x="196029" y="114828"/>
            <a:ext cx="1084131" cy="965828"/>
          </a:xfrm>
          <a:prstGeom prst="rect">
            <a:avLst/>
          </a:prstGeom>
          <a:noFill/>
          <a:ln>
            <a:noFill/>
          </a:ln>
        </p:spPr>
      </p:pic>
      <p:sp>
        <p:nvSpPr>
          <p:cNvPr id="119" name="Google Shape;119;p6"/>
          <p:cNvSpPr txBox="1"/>
          <p:nvPr/>
        </p:nvSpPr>
        <p:spPr>
          <a:xfrm>
            <a:off x="615462" y="1403378"/>
            <a:ext cx="11237522" cy="498594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Arial"/>
              <a:buChar char="•"/>
            </a:pPr>
            <a:r>
              <a:rPr lang="en-US" sz="2400" dirty="0">
                <a:solidFill>
                  <a:schemeClr val="dk1"/>
                </a:solidFill>
                <a:latin typeface="Century Gothic" panose="020B0502020202020204" pitchFamily="34" charset="0"/>
                <a:ea typeface="Calibri"/>
                <a:cs typeface="Calibri"/>
                <a:sym typeface="Calibri"/>
              </a:rPr>
              <a:t>We annually assess the reading skills of each student in grades K-3 </a:t>
            </a:r>
            <a:r>
              <a:rPr lang="en-US" sz="2400" dirty="0" smtClean="0">
                <a:solidFill>
                  <a:schemeClr val="dk1"/>
                </a:solidFill>
                <a:latin typeface="Century Gothic" panose="020B0502020202020204" pitchFamily="34" charset="0"/>
                <a:ea typeface="Calibri"/>
                <a:cs typeface="Calibri"/>
                <a:sym typeface="Calibri"/>
              </a:rPr>
              <a:t>at the beginning of the year (or upon enrollment) by administering:</a:t>
            </a:r>
          </a:p>
          <a:p>
            <a:pPr marR="0" lvl="0" algn="l" rtl="0">
              <a:spcBef>
                <a:spcPts val="0"/>
              </a:spcBef>
              <a:spcAft>
                <a:spcPts val="0"/>
              </a:spcAft>
              <a:buClr>
                <a:schemeClr val="dk1"/>
              </a:buClr>
              <a:buSzPts val="2800"/>
            </a:pPr>
            <a:endParaRPr dirty="0" smtClean="0">
              <a:latin typeface="Century Gothic" panose="020B0502020202020204" pitchFamily="34" charset="0"/>
            </a:endParaRPr>
          </a:p>
          <a:p>
            <a:pPr marL="1200150" lvl="3" indent="-285750">
              <a:buClr>
                <a:schemeClr val="dk1"/>
              </a:buClr>
              <a:buSzPts val="2800"/>
              <a:buFont typeface="Arial"/>
              <a:buChar char="•"/>
            </a:pPr>
            <a:r>
              <a:rPr lang="en-US" sz="2400" dirty="0">
                <a:solidFill>
                  <a:schemeClr val="dk1"/>
                </a:solidFill>
                <a:latin typeface="Century Gothic" panose="020B0502020202020204" pitchFamily="34" charset="0"/>
                <a:ea typeface="Calibri"/>
                <a:cs typeface="Calibri"/>
                <a:sym typeface="Calibri"/>
              </a:rPr>
              <a:t>KRA-R (</a:t>
            </a:r>
            <a:r>
              <a:rPr lang="en-US" sz="2400" b="1" dirty="0">
                <a:solidFill>
                  <a:srgbClr val="FF0000"/>
                </a:solidFill>
                <a:latin typeface="Century Gothic" panose="020B0502020202020204" pitchFamily="34" charset="0"/>
                <a:ea typeface="Calibri"/>
                <a:cs typeface="Calibri"/>
                <a:sym typeface="Calibri"/>
              </a:rPr>
              <a:t>Language and Literacy </a:t>
            </a:r>
            <a:r>
              <a:rPr lang="en-US" sz="2400" dirty="0">
                <a:solidFill>
                  <a:schemeClr val="dk1"/>
                </a:solidFill>
                <a:latin typeface="Century Gothic" panose="020B0502020202020204" pitchFamily="34" charset="0"/>
                <a:ea typeface="Calibri"/>
                <a:cs typeface="Calibri"/>
                <a:sym typeface="Calibri"/>
              </a:rPr>
              <a:t>Domain) for any kindergarten student that enrolls within the first 20 days of </a:t>
            </a:r>
            <a:r>
              <a:rPr lang="en-US" sz="2400" dirty="0" smtClean="0">
                <a:solidFill>
                  <a:schemeClr val="dk1"/>
                </a:solidFill>
                <a:latin typeface="Century Gothic" panose="020B0502020202020204" pitchFamily="34" charset="0"/>
                <a:ea typeface="Calibri"/>
                <a:cs typeface="Calibri"/>
                <a:sym typeface="Calibri"/>
              </a:rPr>
              <a:t>school</a:t>
            </a:r>
            <a:endParaRPr lang="en-US" sz="2400" dirty="0">
              <a:solidFill>
                <a:schemeClr val="dk1"/>
              </a:solidFill>
              <a:latin typeface="Century Gothic" panose="020B0502020202020204" pitchFamily="34" charset="0"/>
              <a:ea typeface="Calibri"/>
              <a:cs typeface="Calibri"/>
              <a:sym typeface="Calibri"/>
            </a:endParaRPr>
          </a:p>
          <a:p>
            <a:pPr marL="1200150" lvl="2" indent="-285750">
              <a:buClr>
                <a:schemeClr val="dk1"/>
              </a:buClr>
              <a:buSzPts val="2800"/>
              <a:buFont typeface="Arial"/>
              <a:buChar char="•"/>
            </a:pPr>
            <a:r>
              <a:rPr lang="en-US" sz="2400" b="0" i="0" u="none" strike="noStrike" cap="none" dirty="0" smtClean="0">
                <a:solidFill>
                  <a:schemeClr val="dk1"/>
                </a:solidFill>
                <a:latin typeface="Century Gothic" panose="020B0502020202020204" pitchFamily="34" charset="0"/>
                <a:ea typeface="Calibri"/>
                <a:cs typeface="Calibri"/>
                <a:sym typeface="Calibri"/>
              </a:rPr>
              <a:t>i-Ready </a:t>
            </a:r>
            <a:r>
              <a:rPr lang="en-US" sz="2400" b="0" i="0" u="none" strike="noStrike" cap="none" dirty="0">
                <a:solidFill>
                  <a:schemeClr val="dk1"/>
                </a:solidFill>
                <a:latin typeface="Century Gothic" panose="020B0502020202020204" pitchFamily="34" charset="0"/>
                <a:ea typeface="Calibri"/>
                <a:cs typeface="Calibri"/>
                <a:sym typeface="Calibri"/>
              </a:rPr>
              <a:t>Diagnostic </a:t>
            </a:r>
            <a:r>
              <a:rPr lang="en-US" sz="2400" b="0" i="0" u="none" strike="noStrike" cap="none" dirty="0" smtClean="0">
                <a:solidFill>
                  <a:schemeClr val="dk1"/>
                </a:solidFill>
                <a:latin typeface="Century Gothic" panose="020B0502020202020204" pitchFamily="34" charset="0"/>
                <a:ea typeface="Calibri"/>
                <a:cs typeface="Calibri"/>
                <a:sym typeface="Calibri"/>
              </a:rPr>
              <a:t>within 30 days </a:t>
            </a:r>
            <a:r>
              <a:rPr lang="en-US" sz="2400" dirty="0">
                <a:solidFill>
                  <a:schemeClr val="dk1"/>
                </a:solidFill>
                <a:latin typeface="Century Gothic" panose="020B0502020202020204" pitchFamily="34" charset="0"/>
                <a:ea typeface="Calibri"/>
                <a:cs typeface="Calibri"/>
                <a:sym typeface="Calibri"/>
              </a:rPr>
              <a:t>of enrollment (1</a:t>
            </a:r>
            <a:r>
              <a:rPr lang="en-US" sz="2400" baseline="30000" dirty="0">
                <a:solidFill>
                  <a:schemeClr val="dk1"/>
                </a:solidFill>
                <a:latin typeface="Century Gothic" panose="020B0502020202020204" pitchFamily="34" charset="0"/>
                <a:ea typeface="Calibri"/>
                <a:cs typeface="Calibri"/>
                <a:sym typeface="Calibri"/>
              </a:rPr>
              <a:t>st</a:t>
            </a:r>
            <a:r>
              <a:rPr lang="en-US" sz="2400" dirty="0">
                <a:solidFill>
                  <a:schemeClr val="dk1"/>
                </a:solidFill>
                <a:latin typeface="Century Gothic" panose="020B0502020202020204" pitchFamily="34" charset="0"/>
                <a:ea typeface="Calibri"/>
                <a:cs typeface="Calibri"/>
                <a:sym typeface="Calibri"/>
              </a:rPr>
              <a:t>-3</a:t>
            </a:r>
            <a:r>
              <a:rPr lang="en-US" sz="2400" baseline="30000" dirty="0">
                <a:solidFill>
                  <a:schemeClr val="dk1"/>
                </a:solidFill>
                <a:latin typeface="Century Gothic" panose="020B0502020202020204" pitchFamily="34" charset="0"/>
                <a:ea typeface="Calibri"/>
                <a:cs typeface="Calibri"/>
                <a:sym typeface="Calibri"/>
              </a:rPr>
              <a:t>rd</a:t>
            </a:r>
            <a:r>
              <a:rPr lang="en-US" sz="2400" dirty="0">
                <a:solidFill>
                  <a:schemeClr val="dk1"/>
                </a:solidFill>
                <a:latin typeface="Century Gothic" panose="020B0502020202020204" pitchFamily="34" charset="0"/>
                <a:ea typeface="Calibri"/>
                <a:cs typeface="Calibri"/>
                <a:sym typeface="Calibri"/>
              </a:rPr>
              <a:t> grade and any kindergarten student that is retained or enrolls after the KRA-R deadline) </a:t>
            </a:r>
            <a:endParaRPr lang="en-US" sz="2400" b="0" i="0" u="none" strike="noStrike" cap="none" dirty="0" smtClean="0">
              <a:solidFill>
                <a:schemeClr val="dk1"/>
              </a:solidFill>
              <a:latin typeface="Century Gothic" panose="020B0502020202020204" pitchFamily="34" charset="0"/>
              <a:ea typeface="Calibri"/>
              <a:cs typeface="Calibri"/>
              <a:sym typeface="Calibri"/>
            </a:endParaRPr>
          </a:p>
          <a:p>
            <a:pPr marL="914400" marR="0" lvl="2" algn="l" rtl="0">
              <a:spcBef>
                <a:spcPts val="0"/>
              </a:spcBef>
              <a:spcAft>
                <a:spcPts val="0"/>
              </a:spcAft>
              <a:buClr>
                <a:schemeClr val="dk1"/>
              </a:buClr>
              <a:buSzPts val="2800"/>
            </a:pPr>
            <a:endParaRPr lang="en-US" b="0" i="0" u="none" strike="noStrike" cap="none" dirty="0" smtClean="0">
              <a:solidFill>
                <a:schemeClr val="dk1"/>
              </a:solidFill>
              <a:latin typeface="Century Gothic" panose="020B0502020202020204" pitchFamily="34" charset="0"/>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US" sz="2400" dirty="0" smtClean="0">
                <a:solidFill>
                  <a:schemeClr val="dk1"/>
                </a:solidFill>
                <a:latin typeface="Century Gothic" panose="020B0502020202020204" pitchFamily="34" charset="0"/>
                <a:ea typeface="Calibri"/>
                <a:cs typeface="Calibri"/>
                <a:sym typeface="Calibri"/>
              </a:rPr>
              <a:t>The </a:t>
            </a:r>
            <a:r>
              <a:rPr lang="en-US" sz="2400" dirty="0">
                <a:solidFill>
                  <a:schemeClr val="dk1"/>
                </a:solidFill>
                <a:latin typeface="Century Gothic" panose="020B0502020202020204" pitchFamily="34" charset="0"/>
                <a:ea typeface="Calibri"/>
                <a:cs typeface="Calibri"/>
                <a:sym typeface="Calibri"/>
              </a:rPr>
              <a:t>results of the reading diagnostic determine whether a child is </a:t>
            </a:r>
            <a:r>
              <a:rPr lang="en-US" sz="2400" b="1" u="sng" dirty="0">
                <a:solidFill>
                  <a:schemeClr val="dk1"/>
                </a:solidFill>
                <a:latin typeface="Century Gothic" panose="020B0502020202020204" pitchFamily="34" charset="0"/>
                <a:ea typeface="Calibri"/>
                <a:cs typeface="Calibri"/>
                <a:sym typeface="Calibri"/>
              </a:rPr>
              <a:t>on-track</a:t>
            </a:r>
            <a:r>
              <a:rPr lang="en-US" sz="2400" dirty="0">
                <a:solidFill>
                  <a:schemeClr val="dk1"/>
                </a:solidFill>
                <a:latin typeface="Century Gothic" panose="020B0502020202020204" pitchFamily="34" charset="0"/>
                <a:ea typeface="Calibri"/>
                <a:cs typeface="Calibri"/>
                <a:sym typeface="Calibri"/>
              </a:rPr>
              <a:t> or </a:t>
            </a:r>
            <a:r>
              <a:rPr lang="en-US" sz="2400" b="1" u="sng" dirty="0">
                <a:solidFill>
                  <a:schemeClr val="dk1"/>
                </a:solidFill>
                <a:latin typeface="Century Gothic" panose="020B0502020202020204" pitchFamily="34" charset="0"/>
                <a:ea typeface="Calibri"/>
                <a:cs typeface="Calibri"/>
                <a:sym typeface="Calibri"/>
              </a:rPr>
              <a:t>not on-track </a:t>
            </a:r>
            <a:r>
              <a:rPr lang="en-US" sz="2400" dirty="0">
                <a:solidFill>
                  <a:schemeClr val="dk1"/>
                </a:solidFill>
                <a:latin typeface="Century Gothic" panose="020B0502020202020204" pitchFamily="34" charset="0"/>
                <a:ea typeface="Calibri"/>
                <a:cs typeface="Calibri"/>
                <a:sym typeface="Calibri"/>
              </a:rPr>
              <a:t>in reading. </a:t>
            </a:r>
            <a:r>
              <a:rPr lang="en-US" sz="2400" dirty="0" smtClean="0">
                <a:solidFill>
                  <a:schemeClr val="dk1"/>
                </a:solidFill>
                <a:latin typeface="Century Gothic" panose="020B0502020202020204" pitchFamily="34" charset="0"/>
                <a:ea typeface="Calibri"/>
                <a:cs typeface="Calibri"/>
                <a:sym typeface="Calibri"/>
              </a:rPr>
              <a:t>(The KRA-R on-track cut score is 263.)</a:t>
            </a:r>
            <a:endParaRPr sz="2400" dirty="0">
              <a:solidFill>
                <a:schemeClr val="dk1"/>
              </a:solidFill>
              <a:latin typeface="Century Gothic" panose="020B0502020202020204" pitchFamily="34" charset="0"/>
              <a:ea typeface="Calibri"/>
              <a:cs typeface="Calibri"/>
              <a:sym typeface="Calibri"/>
            </a:endParaRPr>
          </a:p>
          <a:p>
            <a:pPr marL="285750" marR="0" lvl="0" indent="-107950" algn="l" rtl="0">
              <a:spcBef>
                <a:spcPts val="0"/>
              </a:spcBef>
              <a:spcAft>
                <a:spcPts val="0"/>
              </a:spcAft>
              <a:buClr>
                <a:schemeClr val="dk1"/>
              </a:buClr>
              <a:buSzPts val="2800"/>
              <a:buFont typeface="Arial"/>
              <a:buNone/>
            </a:pPr>
            <a:endParaRPr dirty="0">
              <a:solidFill>
                <a:schemeClr val="dk1"/>
              </a:solidFill>
              <a:latin typeface="Century Gothic" panose="020B0502020202020204" pitchFamily="34" charset="0"/>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US" sz="2400" dirty="0">
                <a:solidFill>
                  <a:schemeClr val="dk1"/>
                </a:solidFill>
                <a:latin typeface="Century Gothic" panose="020B0502020202020204" pitchFamily="34" charset="0"/>
                <a:ea typeface="Calibri"/>
                <a:cs typeface="Calibri"/>
                <a:sym typeface="Calibri"/>
              </a:rPr>
              <a:t>Students (K-3) that are not </a:t>
            </a:r>
            <a:r>
              <a:rPr lang="en-US" sz="2400" dirty="0" smtClean="0">
                <a:solidFill>
                  <a:schemeClr val="dk1"/>
                </a:solidFill>
                <a:latin typeface="Century Gothic" panose="020B0502020202020204" pitchFamily="34" charset="0"/>
                <a:ea typeface="Calibri"/>
                <a:cs typeface="Calibri"/>
                <a:sym typeface="Calibri"/>
              </a:rPr>
              <a:t>on-track </a:t>
            </a:r>
            <a:r>
              <a:rPr lang="en-US" sz="2400" dirty="0">
                <a:solidFill>
                  <a:schemeClr val="dk1"/>
                </a:solidFill>
                <a:latin typeface="Century Gothic" panose="020B0502020202020204" pitchFamily="34" charset="0"/>
                <a:ea typeface="Calibri"/>
                <a:cs typeface="Calibri"/>
                <a:sym typeface="Calibri"/>
              </a:rPr>
              <a:t>per the established “cut score” chart will qualify for a Reading Improvement </a:t>
            </a:r>
            <a:r>
              <a:rPr lang="en-US" sz="2400" dirty="0" smtClean="0">
                <a:solidFill>
                  <a:schemeClr val="dk1"/>
                </a:solidFill>
                <a:latin typeface="Century Gothic" panose="020B0502020202020204" pitchFamily="34" charset="0"/>
                <a:ea typeface="Calibri"/>
                <a:cs typeface="Calibri"/>
                <a:sym typeface="Calibri"/>
              </a:rPr>
              <a:t>and Monitoring </a:t>
            </a:r>
            <a:r>
              <a:rPr lang="en-US" sz="2400" dirty="0">
                <a:solidFill>
                  <a:schemeClr val="dk1"/>
                </a:solidFill>
                <a:latin typeface="Century Gothic" panose="020B0502020202020204" pitchFamily="34" charset="0"/>
                <a:ea typeface="Calibri"/>
                <a:cs typeface="Calibri"/>
                <a:sym typeface="Calibri"/>
              </a:rPr>
              <a:t>Plan (RIMP).   </a:t>
            </a:r>
            <a:endParaRPr sz="2400" dirty="0">
              <a:solidFill>
                <a:schemeClr val="dk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4193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
                                            <p:txEl>
                                              <p:pRg st="2" end="2"/>
                                            </p:txEl>
                                          </p:spTgt>
                                        </p:tgtEl>
                                        <p:attrNameLst>
                                          <p:attrName>style.visibility</p:attrName>
                                        </p:attrNameLst>
                                      </p:cBhvr>
                                      <p:to>
                                        <p:strVal val="visible"/>
                                      </p:to>
                                    </p:set>
                                    <p:anim calcmode="lin" valueType="num">
                                      <p:cBhvr additive="base">
                                        <p:cTn id="13"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anim calcmode="lin" valueType="num">
                                      <p:cBhvr additive="base">
                                        <p:cTn id="19"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9">
                                            <p:txEl>
                                              <p:pRg st="5" end="5"/>
                                            </p:txEl>
                                          </p:spTgt>
                                        </p:tgtEl>
                                        <p:attrNameLst>
                                          <p:attrName>style.visibility</p:attrName>
                                        </p:attrNameLst>
                                      </p:cBhvr>
                                      <p:to>
                                        <p:strVal val="visible"/>
                                      </p:to>
                                    </p:set>
                                    <p:anim calcmode="lin" valueType="num">
                                      <p:cBhvr additive="base">
                                        <p:cTn id="25"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9">
                                            <p:txEl>
                                              <p:pRg st="7" end="7"/>
                                            </p:txEl>
                                          </p:spTgt>
                                        </p:tgtEl>
                                        <p:attrNameLst>
                                          <p:attrName>style.visibility</p:attrName>
                                        </p:attrNameLst>
                                      </p:cBhvr>
                                      <p:to>
                                        <p:strVal val="visible"/>
                                      </p:to>
                                    </p:set>
                                    <p:anim calcmode="lin" valueType="num">
                                      <p:cBhvr additive="base">
                                        <p:cTn id="31" dur="500" fill="hold"/>
                                        <p:tgtEl>
                                          <p:spTgt spid="11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cxnSp>
        <p:nvCxnSpPr>
          <p:cNvPr id="261" name="Google Shape;261;g2060db3898c_0_11"/>
          <p:cNvCxnSpPr/>
          <p:nvPr/>
        </p:nvCxnSpPr>
        <p:spPr>
          <a:xfrm>
            <a:off x="9280117" y="363200"/>
            <a:ext cx="1248000" cy="0"/>
          </a:xfrm>
          <a:prstGeom prst="straightConnector1">
            <a:avLst/>
          </a:prstGeom>
          <a:noFill/>
          <a:ln w="76200" cap="flat" cmpd="sng">
            <a:solidFill>
              <a:srgbClr val="C00000"/>
            </a:solidFill>
            <a:prstDash val="solid"/>
            <a:round/>
            <a:headEnd type="none" w="sm" len="sm"/>
            <a:tailEnd type="none" w="sm" len="sm"/>
          </a:ln>
        </p:spPr>
      </p:cxnSp>
      <p:cxnSp>
        <p:nvCxnSpPr>
          <p:cNvPr id="262" name="Google Shape;262;g2060db3898c_0_11"/>
          <p:cNvCxnSpPr/>
          <p:nvPr/>
        </p:nvCxnSpPr>
        <p:spPr>
          <a:xfrm>
            <a:off x="10604984" y="363200"/>
            <a:ext cx="1248000" cy="0"/>
          </a:xfrm>
          <a:prstGeom prst="straightConnector1">
            <a:avLst/>
          </a:prstGeom>
          <a:noFill/>
          <a:ln w="76200" cap="flat" cmpd="sng">
            <a:solidFill>
              <a:srgbClr val="0070C0"/>
            </a:solidFill>
            <a:prstDash val="solid"/>
            <a:round/>
            <a:headEnd type="none" w="sm" len="sm"/>
            <a:tailEnd type="none" w="sm" len="sm"/>
          </a:ln>
        </p:spPr>
      </p:cxnSp>
      <p:sp>
        <p:nvSpPr>
          <p:cNvPr id="263" name="Google Shape;263;g2060db3898c_0_11"/>
          <p:cNvSpPr txBox="1"/>
          <p:nvPr/>
        </p:nvSpPr>
        <p:spPr>
          <a:xfrm>
            <a:off x="3557505" y="394507"/>
            <a:ext cx="4588967" cy="5694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3200" b="1" dirty="0" smtClean="0">
                <a:solidFill>
                  <a:srgbClr val="3C78D8"/>
                </a:solidFill>
                <a:latin typeface="Century Gothic" panose="020B0502020202020204" pitchFamily="34" charset="0"/>
                <a:ea typeface="Gill Sans"/>
                <a:cs typeface="Gill Sans"/>
                <a:sym typeface="Gill Sans"/>
              </a:rPr>
              <a:t>KRA-R: Family </a:t>
            </a:r>
            <a:r>
              <a:rPr lang="en-US" sz="3200" b="1" dirty="0">
                <a:solidFill>
                  <a:srgbClr val="3C78D8"/>
                </a:solidFill>
                <a:latin typeface="Century Gothic" panose="020B0502020202020204" pitchFamily="34" charset="0"/>
                <a:ea typeface="Gill Sans"/>
                <a:cs typeface="Gill Sans"/>
                <a:sym typeface="Gill Sans"/>
              </a:rPr>
              <a:t>Support </a:t>
            </a:r>
            <a:endParaRPr sz="3200" b="1" dirty="0">
              <a:solidFill>
                <a:srgbClr val="3C78D8"/>
              </a:solidFill>
              <a:latin typeface="Century Gothic" panose="020B0502020202020204" pitchFamily="34" charset="0"/>
              <a:ea typeface="Gill Sans"/>
              <a:cs typeface="Gill Sans"/>
              <a:sym typeface="Gill Sans"/>
            </a:endParaRPr>
          </a:p>
        </p:txBody>
      </p:sp>
      <p:cxnSp>
        <p:nvCxnSpPr>
          <p:cNvPr id="264" name="Google Shape;264;g2060db3898c_0_11"/>
          <p:cNvCxnSpPr/>
          <p:nvPr/>
        </p:nvCxnSpPr>
        <p:spPr>
          <a:xfrm>
            <a:off x="-3000" y="6712040"/>
            <a:ext cx="12198000" cy="0"/>
          </a:xfrm>
          <a:prstGeom prst="straightConnector1">
            <a:avLst/>
          </a:prstGeom>
          <a:noFill/>
          <a:ln w="228600" cap="flat" cmpd="sng">
            <a:solidFill>
              <a:srgbClr val="C00000"/>
            </a:solidFill>
            <a:prstDash val="solid"/>
            <a:round/>
            <a:headEnd type="none" w="sm" len="sm"/>
            <a:tailEnd type="none" w="sm" len="sm"/>
          </a:ln>
        </p:spPr>
      </p:cxnSp>
      <p:pic>
        <p:nvPicPr>
          <p:cNvPr id="265" name="Google Shape;265;g2060db3898c_0_11"/>
          <p:cNvPicPr preferRelativeResize="0"/>
          <p:nvPr/>
        </p:nvPicPr>
        <p:blipFill rotWithShape="1">
          <a:blip r:embed="rId3">
            <a:alphaModFix/>
          </a:blip>
          <a:srcRect/>
          <a:stretch/>
        </p:blipFill>
        <p:spPr>
          <a:xfrm>
            <a:off x="8026756" y="6541719"/>
            <a:ext cx="3988788" cy="340643"/>
          </a:xfrm>
          <a:prstGeom prst="rect">
            <a:avLst/>
          </a:prstGeom>
          <a:noFill/>
          <a:ln>
            <a:noFill/>
          </a:ln>
        </p:spPr>
      </p:pic>
      <p:pic>
        <p:nvPicPr>
          <p:cNvPr id="266" name="Google Shape;266;g2060db3898c_0_11"/>
          <p:cNvPicPr preferRelativeResize="0"/>
          <p:nvPr/>
        </p:nvPicPr>
        <p:blipFill rotWithShape="1">
          <a:blip r:embed="rId4">
            <a:alphaModFix/>
          </a:blip>
          <a:srcRect/>
          <a:stretch/>
        </p:blipFill>
        <p:spPr>
          <a:xfrm>
            <a:off x="196029" y="114827"/>
            <a:ext cx="1676433" cy="1686655"/>
          </a:xfrm>
          <a:prstGeom prst="rect">
            <a:avLst/>
          </a:prstGeom>
          <a:noFill/>
          <a:ln>
            <a:noFill/>
          </a:ln>
        </p:spPr>
      </p:pic>
      <p:sp>
        <p:nvSpPr>
          <p:cNvPr id="267" name="Google Shape;267;g2060db3898c_0_11"/>
          <p:cNvSpPr txBox="1"/>
          <p:nvPr/>
        </p:nvSpPr>
        <p:spPr>
          <a:xfrm>
            <a:off x="2518387" y="5909774"/>
            <a:ext cx="7882912" cy="830956"/>
          </a:xfrm>
          <a:prstGeom prst="rect">
            <a:avLst/>
          </a:prstGeom>
          <a:noFill/>
          <a:ln>
            <a:noFill/>
          </a:ln>
        </p:spPr>
        <p:txBody>
          <a:bodyPr spcFirstLastPara="1" wrap="square" lIns="91425" tIns="45700" rIns="91425" bIns="45700" anchor="t" anchorCtr="0">
            <a:spAutoFit/>
          </a:bodyPr>
          <a:lstStyle/>
          <a:p>
            <a:pPr lvl="0"/>
            <a:r>
              <a:rPr lang="en-US" sz="2400" dirty="0">
                <a:solidFill>
                  <a:srgbClr val="0070C0"/>
                </a:solidFill>
                <a:latin typeface="Century Gothic" panose="020B0502020202020204" pitchFamily="34" charset="0"/>
                <a:ea typeface="Calibri"/>
                <a:cs typeface="Calibri"/>
                <a:sym typeface="Calibri"/>
                <a:hlinkClick r:id="rId5"/>
              </a:rPr>
              <a:t>https://</a:t>
            </a:r>
            <a:r>
              <a:rPr lang="en-US" sz="2400" dirty="0" smtClean="0">
                <a:solidFill>
                  <a:srgbClr val="0070C0"/>
                </a:solidFill>
                <a:latin typeface="Century Gothic" panose="020B0502020202020204" pitchFamily="34" charset="0"/>
                <a:ea typeface="Calibri"/>
                <a:cs typeface="Calibri"/>
                <a:sym typeface="Calibri"/>
                <a:hlinkClick r:id="rId5"/>
              </a:rPr>
              <a:t>oh-ost.portal.cambiumast.com/families.html</a:t>
            </a:r>
            <a:endParaRPr lang="en-US" sz="2400" dirty="0" smtClean="0">
              <a:solidFill>
                <a:srgbClr val="0070C0"/>
              </a:solidFill>
              <a:latin typeface="Century Gothic" panose="020B0502020202020204" pitchFamily="34" charset="0"/>
              <a:ea typeface="Calibri"/>
              <a:cs typeface="Calibri"/>
              <a:sym typeface="Calibri"/>
            </a:endParaRPr>
          </a:p>
          <a:p>
            <a:pPr lvl="0"/>
            <a:endParaRPr sz="2400" dirty="0">
              <a:solidFill>
                <a:srgbClr val="0070C0"/>
              </a:solidFill>
              <a:latin typeface="Century Gothic" panose="020B0502020202020204" pitchFamily="34" charset="0"/>
              <a:ea typeface="Calibri"/>
              <a:cs typeface="Calibri"/>
              <a:sym typeface="Calibri"/>
            </a:endParaRPr>
          </a:p>
        </p:txBody>
      </p:sp>
      <p:pic>
        <p:nvPicPr>
          <p:cNvPr id="2" name="Picture 1"/>
          <p:cNvPicPr>
            <a:picLocks noChangeAspect="1"/>
          </p:cNvPicPr>
          <p:nvPr/>
        </p:nvPicPr>
        <p:blipFill>
          <a:blip r:embed="rId6"/>
          <a:stretch>
            <a:fillRect/>
          </a:stretch>
        </p:blipFill>
        <p:spPr>
          <a:xfrm>
            <a:off x="1986400" y="932599"/>
            <a:ext cx="9277713" cy="4866367"/>
          </a:xfrm>
          <a:prstGeom prst="rect">
            <a:avLst/>
          </a:prstGeom>
        </p:spPr>
      </p:pic>
    </p:spTree>
    <p:extLst>
      <p:ext uri="{BB962C8B-B14F-4D97-AF65-F5344CB8AC3E}">
        <p14:creationId xmlns:p14="http://schemas.microsoft.com/office/powerpoint/2010/main" val="295647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cxnSp>
        <p:nvCxnSpPr>
          <p:cNvPr id="261" name="Google Shape;261;g2060db3898c_0_11"/>
          <p:cNvCxnSpPr/>
          <p:nvPr/>
        </p:nvCxnSpPr>
        <p:spPr>
          <a:xfrm>
            <a:off x="9280117" y="363200"/>
            <a:ext cx="1248000" cy="0"/>
          </a:xfrm>
          <a:prstGeom prst="straightConnector1">
            <a:avLst/>
          </a:prstGeom>
          <a:noFill/>
          <a:ln w="76200" cap="flat" cmpd="sng">
            <a:solidFill>
              <a:srgbClr val="C00000"/>
            </a:solidFill>
            <a:prstDash val="solid"/>
            <a:round/>
            <a:headEnd type="none" w="sm" len="sm"/>
            <a:tailEnd type="none" w="sm" len="sm"/>
          </a:ln>
        </p:spPr>
      </p:cxnSp>
      <p:cxnSp>
        <p:nvCxnSpPr>
          <p:cNvPr id="262" name="Google Shape;262;g2060db3898c_0_11"/>
          <p:cNvCxnSpPr/>
          <p:nvPr/>
        </p:nvCxnSpPr>
        <p:spPr>
          <a:xfrm>
            <a:off x="10604984" y="363200"/>
            <a:ext cx="1248000" cy="0"/>
          </a:xfrm>
          <a:prstGeom prst="straightConnector1">
            <a:avLst/>
          </a:prstGeom>
          <a:noFill/>
          <a:ln w="76200" cap="flat" cmpd="sng">
            <a:solidFill>
              <a:srgbClr val="0070C0"/>
            </a:solidFill>
            <a:prstDash val="solid"/>
            <a:round/>
            <a:headEnd type="none" w="sm" len="sm"/>
            <a:tailEnd type="none" w="sm" len="sm"/>
          </a:ln>
        </p:spPr>
      </p:cxnSp>
      <p:sp>
        <p:nvSpPr>
          <p:cNvPr id="263" name="Google Shape;263;g2060db3898c_0_11"/>
          <p:cNvSpPr txBox="1"/>
          <p:nvPr/>
        </p:nvSpPr>
        <p:spPr>
          <a:xfrm>
            <a:off x="4006393" y="392192"/>
            <a:ext cx="4871600" cy="5694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3200" b="1" dirty="0" smtClean="0">
                <a:solidFill>
                  <a:srgbClr val="3C78D8"/>
                </a:solidFill>
                <a:latin typeface="Century Gothic" panose="020B0502020202020204" pitchFamily="34" charset="0"/>
                <a:ea typeface="Gill Sans"/>
                <a:cs typeface="Gill Sans"/>
                <a:sym typeface="Gill Sans"/>
              </a:rPr>
              <a:t>KRA-R: Family </a:t>
            </a:r>
            <a:r>
              <a:rPr lang="en-US" sz="3200" b="1" dirty="0">
                <a:solidFill>
                  <a:srgbClr val="3C78D8"/>
                </a:solidFill>
                <a:latin typeface="Century Gothic" panose="020B0502020202020204" pitchFamily="34" charset="0"/>
                <a:ea typeface="Gill Sans"/>
                <a:cs typeface="Gill Sans"/>
                <a:sym typeface="Gill Sans"/>
              </a:rPr>
              <a:t>Support </a:t>
            </a:r>
            <a:endParaRPr sz="3200" b="1" dirty="0">
              <a:solidFill>
                <a:srgbClr val="3C78D8"/>
              </a:solidFill>
              <a:latin typeface="Century Gothic" panose="020B0502020202020204" pitchFamily="34" charset="0"/>
              <a:ea typeface="Gill Sans"/>
              <a:cs typeface="Gill Sans"/>
              <a:sym typeface="Gill Sans"/>
            </a:endParaRPr>
          </a:p>
        </p:txBody>
      </p:sp>
      <p:cxnSp>
        <p:nvCxnSpPr>
          <p:cNvPr id="264" name="Google Shape;264;g2060db3898c_0_11"/>
          <p:cNvCxnSpPr/>
          <p:nvPr/>
        </p:nvCxnSpPr>
        <p:spPr>
          <a:xfrm>
            <a:off x="-3000" y="6712040"/>
            <a:ext cx="12198000" cy="0"/>
          </a:xfrm>
          <a:prstGeom prst="straightConnector1">
            <a:avLst/>
          </a:prstGeom>
          <a:noFill/>
          <a:ln w="228600" cap="flat" cmpd="sng">
            <a:solidFill>
              <a:srgbClr val="C00000"/>
            </a:solidFill>
            <a:prstDash val="solid"/>
            <a:round/>
            <a:headEnd type="none" w="sm" len="sm"/>
            <a:tailEnd type="none" w="sm" len="sm"/>
          </a:ln>
        </p:spPr>
      </p:cxnSp>
      <p:pic>
        <p:nvPicPr>
          <p:cNvPr id="265" name="Google Shape;265;g2060db3898c_0_11"/>
          <p:cNvPicPr preferRelativeResize="0"/>
          <p:nvPr/>
        </p:nvPicPr>
        <p:blipFill rotWithShape="1">
          <a:blip r:embed="rId3">
            <a:alphaModFix/>
          </a:blip>
          <a:srcRect/>
          <a:stretch/>
        </p:blipFill>
        <p:spPr>
          <a:xfrm>
            <a:off x="8026756" y="6541719"/>
            <a:ext cx="3988788" cy="340643"/>
          </a:xfrm>
          <a:prstGeom prst="rect">
            <a:avLst/>
          </a:prstGeom>
          <a:noFill/>
          <a:ln>
            <a:noFill/>
          </a:ln>
        </p:spPr>
      </p:pic>
      <p:pic>
        <p:nvPicPr>
          <p:cNvPr id="266" name="Google Shape;266;g2060db3898c_0_11"/>
          <p:cNvPicPr preferRelativeResize="0"/>
          <p:nvPr/>
        </p:nvPicPr>
        <p:blipFill rotWithShape="1">
          <a:blip r:embed="rId4">
            <a:alphaModFix/>
          </a:blip>
          <a:srcRect/>
          <a:stretch/>
        </p:blipFill>
        <p:spPr>
          <a:xfrm>
            <a:off x="196029" y="114827"/>
            <a:ext cx="1676433" cy="1686655"/>
          </a:xfrm>
          <a:prstGeom prst="rect">
            <a:avLst/>
          </a:prstGeom>
          <a:noFill/>
          <a:ln>
            <a:noFill/>
          </a:ln>
        </p:spPr>
      </p:pic>
      <p:pic>
        <p:nvPicPr>
          <p:cNvPr id="3" name="Picture 2"/>
          <p:cNvPicPr>
            <a:picLocks noChangeAspect="1"/>
          </p:cNvPicPr>
          <p:nvPr/>
        </p:nvPicPr>
        <p:blipFill>
          <a:blip r:embed="rId5"/>
          <a:stretch>
            <a:fillRect/>
          </a:stretch>
        </p:blipFill>
        <p:spPr>
          <a:xfrm>
            <a:off x="1986400" y="986140"/>
            <a:ext cx="9577119" cy="4908952"/>
          </a:xfrm>
          <a:prstGeom prst="rect">
            <a:avLst/>
          </a:prstGeom>
        </p:spPr>
      </p:pic>
      <p:sp>
        <p:nvSpPr>
          <p:cNvPr id="10" name="Google Shape;267;g2060db3898c_0_11"/>
          <p:cNvSpPr txBox="1"/>
          <p:nvPr/>
        </p:nvSpPr>
        <p:spPr>
          <a:xfrm>
            <a:off x="2722072" y="5881084"/>
            <a:ext cx="7882912" cy="830956"/>
          </a:xfrm>
          <a:prstGeom prst="rect">
            <a:avLst/>
          </a:prstGeom>
          <a:noFill/>
          <a:ln>
            <a:noFill/>
          </a:ln>
        </p:spPr>
        <p:txBody>
          <a:bodyPr spcFirstLastPara="1" wrap="square" lIns="91425" tIns="45700" rIns="91425" bIns="45700" anchor="t" anchorCtr="0">
            <a:spAutoFit/>
          </a:bodyPr>
          <a:lstStyle/>
          <a:p>
            <a:pPr lvl="0"/>
            <a:r>
              <a:rPr lang="en-US" sz="2400" dirty="0">
                <a:solidFill>
                  <a:srgbClr val="0070C0"/>
                </a:solidFill>
                <a:latin typeface="Century Gothic" panose="020B0502020202020204" pitchFamily="34" charset="0"/>
                <a:ea typeface="Calibri"/>
                <a:cs typeface="Calibri"/>
                <a:sym typeface="Calibri"/>
                <a:hlinkClick r:id="rId6"/>
              </a:rPr>
              <a:t>https://</a:t>
            </a:r>
            <a:r>
              <a:rPr lang="en-US" sz="2400" dirty="0" smtClean="0">
                <a:solidFill>
                  <a:srgbClr val="0070C0"/>
                </a:solidFill>
                <a:latin typeface="Century Gothic" panose="020B0502020202020204" pitchFamily="34" charset="0"/>
                <a:ea typeface="Calibri"/>
                <a:cs typeface="Calibri"/>
                <a:sym typeface="Calibri"/>
                <a:hlinkClick r:id="rId6"/>
              </a:rPr>
              <a:t>oh-ost.portal.cambiumast.com/families.html</a:t>
            </a:r>
            <a:endParaRPr lang="en-US" sz="2400" dirty="0" smtClean="0">
              <a:solidFill>
                <a:srgbClr val="0070C0"/>
              </a:solidFill>
              <a:latin typeface="Century Gothic" panose="020B0502020202020204" pitchFamily="34" charset="0"/>
              <a:ea typeface="Calibri"/>
              <a:cs typeface="Calibri"/>
              <a:sym typeface="Calibri"/>
            </a:endParaRPr>
          </a:p>
          <a:p>
            <a:pPr lvl="0"/>
            <a:endParaRPr sz="2400" dirty="0">
              <a:solidFill>
                <a:srgbClr val="0070C0"/>
              </a:solidFill>
              <a:latin typeface="Century Gothic" panose="020B0502020202020204" pitchFamily="34" charset="0"/>
              <a:ea typeface="Calibri"/>
              <a:cs typeface="Calibri"/>
              <a:sym typeface="Calibri"/>
            </a:endParaRPr>
          </a:p>
        </p:txBody>
      </p:sp>
      <p:sp>
        <p:nvSpPr>
          <p:cNvPr id="2" name="Rectangle 1"/>
          <p:cNvSpPr/>
          <p:nvPr/>
        </p:nvSpPr>
        <p:spPr>
          <a:xfrm>
            <a:off x="5004262" y="1584531"/>
            <a:ext cx="2701636" cy="11970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93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cxnSp>
        <p:nvCxnSpPr>
          <p:cNvPr id="261" name="Google Shape;261;g2060db3898c_0_11"/>
          <p:cNvCxnSpPr/>
          <p:nvPr/>
        </p:nvCxnSpPr>
        <p:spPr>
          <a:xfrm>
            <a:off x="9280117" y="363200"/>
            <a:ext cx="1248000" cy="0"/>
          </a:xfrm>
          <a:prstGeom prst="straightConnector1">
            <a:avLst/>
          </a:prstGeom>
          <a:noFill/>
          <a:ln w="76200" cap="flat" cmpd="sng">
            <a:solidFill>
              <a:srgbClr val="C00000"/>
            </a:solidFill>
            <a:prstDash val="solid"/>
            <a:round/>
            <a:headEnd type="none" w="sm" len="sm"/>
            <a:tailEnd type="none" w="sm" len="sm"/>
          </a:ln>
        </p:spPr>
      </p:cxnSp>
      <p:cxnSp>
        <p:nvCxnSpPr>
          <p:cNvPr id="262" name="Google Shape;262;g2060db3898c_0_11"/>
          <p:cNvCxnSpPr/>
          <p:nvPr/>
        </p:nvCxnSpPr>
        <p:spPr>
          <a:xfrm>
            <a:off x="10604984" y="363200"/>
            <a:ext cx="1248000" cy="0"/>
          </a:xfrm>
          <a:prstGeom prst="straightConnector1">
            <a:avLst/>
          </a:prstGeom>
          <a:noFill/>
          <a:ln w="76200" cap="flat" cmpd="sng">
            <a:solidFill>
              <a:srgbClr val="0070C0"/>
            </a:solidFill>
            <a:prstDash val="solid"/>
            <a:round/>
            <a:headEnd type="none" w="sm" len="sm"/>
            <a:tailEnd type="none" w="sm" len="sm"/>
          </a:ln>
        </p:spPr>
      </p:cxnSp>
      <p:sp>
        <p:nvSpPr>
          <p:cNvPr id="263" name="Google Shape;263;g2060db3898c_0_11"/>
          <p:cNvSpPr txBox="1"/>
          <p:nvPr/>
        </p:nvSpPr>
        <p:spPr>
          <a:xfrm>
            <a:off x="4006393" y="392192"/>
            <a:ext cx="4871600" cy="5694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3200" b="1" dirty="0" smtClean="0">
                <a:solidFill>
                  <a:srgbClr val="3C78D8"/>
                </a:solidFill>
                <a:latin typeface="Century Gothic" panose="020B0502020202020204" pitchFamily="34" charset="0"/>
                <a:ea typeface="Gill Sans"/>
                <a:cs typeface="Gill Sans"/>
                <a:sym typeface="Gill Sans"/>
              </a:rPr>
              <a:t>KRA-R: Family </a:t>
            </a:r>
            <a:r>
              <a:rPr lang="en-US" sz="3200" b="1" dirty="0">
                <a:solidFill>
                  <a:srgbClr val="3C78D8"/>
                </a:solidFill>
                <a:latin typeface="Century Gothic" panose="020B0502020202020204" pitchFamily="34" charset="0"/>
                <a:ea typeface="Gill Sans"/>
                <a:cs typeface="Gill Sans"/>
                <a:sym typeface="Gill Sans"/>
              </a:rPr>
              <a:t>Support </a:t>
            </a:r>
            <a:endParaRPr sz="3200" b="1" dirty="0">
              <a:solidFill>
                <a:srgbClr val="3C78D8"/>
              </a:solidFill>
              <a:latin typeface="Century Gothic" panose="020B0502020202020204" pitchFamily="34" charset="0"/>
              <a:ea typeface="Gill Sans"/>
              <a:cs typeface="Gill Sans"/>
              <a:sym typeface="Gill Sans"/>
            </a:endParaRPr>
          </a:p>
        </p:txBody>
      </p:sp>
      <p:cxnSp>
        <p:nvCxnSpPr>
          <p:cNvPr id="264" name="Google Shape;264;g2060db3898c_0_11"/>
          <p:cNvCxnSpPr/>
          <p:nvPr/>
        </p:nvCxnSpPr>
        <p:spPr>
          <a:xfrm>
            <a:off x="-3000" y="6712040"/>
            <a:ext cx="12198000" cy="0"/>
          </a:xfrm>
          <a:prstGeom prst="straightConnector1">
            <a:avLst/>
          </a:prstGeom>
          <a:noFill/>
          <a:ln w="228600" cap="flat" cmpd="sng">
            <a:solidFill>
              <a:srgbClr val="C00000"/>
            </a:solidFill>
            <a:prstDash val="solid"/>
            <a:round/>
            <a:headEnd type="none" w="sm" len="sm"/>
            <a:tailEnd type="none" w="sm" len="sm"/>
          </a:ln>
        </p:spPr>
      </p:cxnSp>
      <p:pic>
        <p:nvPicPr>
          <p:cNvPr id="265" name="Google Shape;265;g2060db3898c_0_11"/>
          <p:cNvPicPr preferRelativeResize="0"/>
          <p:nvPr/>
        </p:nvPicPr>
        <p:blipFill rotWithShape="1">
          <a:blip r:embed="rId3">
            <a:alphaModFix/>
          </a:blip>
          <a:srcRect/>
          <a:stretch/>
        </p:blipFill>
        <p:spPr>
          <a:xfrm>
            <a:off x="8026756" y="6541719"/>
            <a:ext cx="3988788" cy="340643"/>
          </a:xfrm>
          <a:prstGeom prst="rect">
            <a:avLst/>
          </a:prstGeom>
          <a:noFill/>
          <a:ln>
            <a:noFill/>
          </a:ln>
        </p:spPr>
      </p:pic>
      <p:pic>
        <p:nvPicPr>
          <p:cNvPr id="266" name="Google Shape;266;g2060db3898c_0_11"/>
          <p:cNvPicPr preferRelativeResize="0"/>
          <p:nvPr/>
        </p:nvPicPr>
        <p:blipFill rotWithShape="1">
          <a:blip r:embed="rId4">
            <a:alphaModFix/>
          </a:blip>
          <a:srcRect/>
          <a:stretch/>
        </p:blipFill>
        <p:spPr>
          <a:xfrm>
            <a:off x="196029" y="114827"/>
            <a:ext cx="1676433" cy="1686655"/>
          </a:xfrm>
          <a:prstGeom prst="rect">
            <a:avLst/>
          </a:prstGeom>
          <a:noFill/>
          <a:ln>
            <a:noFill/>
          </a:ln>
        </p:spPr>
      </p:pic>
      <p:sp>
        <p:nvSpPr>
          <p:cNvPr id="10" name="Google Shape;267;g2060db3898c_0_11"/>
          <p:cNvSpPr txBox="1"/>
          <p:nvPr/>
        </p:nvSpPr>
        <p:spPr>
          <a:xfrm>
            <a:off x="2138238" y="5912064"/>
            <a:ext cx="7882912" cy="830956"/>
          </a:xfrm>
          <a:prstGeom prst="rect">
            <a:avLst/>
          </a:prstGeom>
          <a:noFill/>
          <a:ln>
            <a:noFill/>
          </a:ln>
        </p:spPr>
        <p:txBody>
          <a:bodyPr spcFirstLastPara="1" wrap="square" lIns="91425" tIns="45700" rIns="91425" bIns="45700" anchor="t" anchorCtr="0">
            <a:spAutoFit/>
          </a:bodyPr>
          <a:lstStyle/>
          <a:p>
            <a:pPr lvl="0"/>
            <a:r>
              <a:rPr lang="en-US" sz="2400" dirty="0">
                <a:solidFill>
                  <a:srgbClr val="0070C0"/>
                </a:solidFill>
                <a:latin typeface="Century Gothic" panose="020B0502020202020204" pitchFamily="34" charset="0"/>
                <a:ea typeface="Calibri"/>
                <a:cs typeface="Calibri"/>
                <a:sym typeface="Calibri"/>
                <a:hlinkClick r:id="rId5"/>
              </a:rPr>
              <a:t>https://</a:t>
            </a:r>
            <a:r>
              <a:rPr lang="en-US" sz="2400" dirty="0" smtClean="0">
                <a:solidFill>
                  <a:srgbClr val="0070C0"/>
                </a:solidFill>
                <a:latin typeface="Century Gothic" panose="020B0502020202020204" pitchFamily="34" charset="0"/>
                <a:ea typeface="Calibri"/>
                <a:cs typeface="Calibri"/>
                <a:sym typeface="Calibri"/>
                <a:hlinkClick r:id="rId5"/>
              </a:rPr>
              <a:t>oh-ost.portal.cambiumast.com/families.html</a:t>
            </a:r>
            <a:endParaRPr lang="en-US" sz="2400" dirty="0" smtClean="0">
              <a:solidFill>
                <a:srgbClr val="0070C0"/>
              </a:solidFill>
              <a:latin typeface="Century Gothic" panose="020B0502020202020204" pitchFamily="34" charset="0"/>
              <a:ea typeface="Calibri"/>
              <a:cs typeface="Calibri"/>
              <a:sym typeface="Calibri"/>
            </a:endParaRPr>
          </a:p>
          <a:p>
            <a:pPr lvl="0"/>
            <a:endParaRPr sz="2400" dirty="0">
              <a:solidFill>
                <a:srgbClr val="0070C0"/>
              </a:solidFill>
              <a:latin typeface="Century Gothic" panose="020B0502020202020204" pitchFamily="34" charset="0"/>
              <a:ea typeface="Calibri"/>
              <a:cs typeface="Calibri"/>
              <a:sym typeface="Calibri"/>
            </a:endParaRPr>
          </a:p>
        </p:txBody>
      </p:sp>
      <p:pic>
        <p:nvPicPr>
          <p:cNvPr id="1026" name="Picture 2" descr="C:\Users\RHOPEW~1\AppData\Local\Temp\SNAGHTML719ab49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238" y="958154"/>
            <a:ext cx="3751388" cy="482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6095999" y="1037116"/>
            <a:ext cx="3812771" cy="4830687"/>
          </a:xfrm>
          <a:prstGeom prst="rect">
            <a:avLst/>
          </a:prstGeom>
        </p:spPr>
      </p:pic>
    </p:spTree>
    <p:extLst>
      <p:ext uri="{BB962C8B-B14F-4D97-AF65-F5344CB8AC3E}">
        <p14:creationId xmlns:p14="http://schemas.microsoft.com/office/powerpoint/2010/main" val="28202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507971" y="236265"/>
            <a:ext cx="5001451" cy="1127022"/>
          </a:xfrm>
          <a:prstGeom prst="rect">
            <a:avLst/>
          </a:prstGeom>
        </p:spPr>
      </p:pic>
      <p:pic>
        <p:nvPicPr>
          <p:cNvPr id="16" name="Picture 15"/>
          <p:cNvPicPr>
            <a:picLocks noChangeAspect="1"/>
          </p:cNvPicPr>
          <p:nvPr/>
        </p:nvPicPr>
        <p:blipFill>
          <a:blip r:embed="rId3"/>
          <a:stretch>
            <a:fillRect/>
          </a:stretch>
        </p:blipFill>
        <p:spPr>
          <a:xfrm>
            <a:off x="6467302" y="1978428"/>
            <a:ext cx="3886342" cy="809144"/>
          </a:xfrm>
          <a:prstGeom prst="rect">
            <a:avLst/>
          </a:prstGeom>
        </p:spPr>
      </p:pic>
      <p:pic>
        <p:nvPicPr>
          <p:cNvPr id="20" name="Picture 19"/>
          <p:cNvPicPr>
            <a:picLocks noChangeAspect="1"/>
          </p:cNvPicPr>
          <p:nvPr/>
        </p:nvPicPr>
        <p:blipFill>
          <a:blip r:embed="rId4"/>
          <a:stretch>
            <a:fillRect/>
          </a:stretch>
        </p:blipFill>
        <p:spPr>
          <a:xfrm>
            <a:off x="1615005" y="1882279"/>
            <a:ext cx="4101814" cy="3980688"/>
          </a:xfrm>
          <a:prstGeom prst="rect">
            <a:avLst/>
          </a:prstGeom>
        </p:spPr>
      </p:pic>
      <p:pic>
        <p:nvPicPr>
          <p:cNvPr id="21" name="Picture 20"/>
          <p:cNvPicPr>
            <a:picLocks noChangeAspect="1"/>
          </p:cNvPicPr>
          <p:nvPr/>
        </p:nvPicPr>
        <p:blipFill>
          <a:blip r:embed="rId5"/>
          <a:stretch>
            <a:fillRect/>
          </a:stretch>
        </p:blipFill>
        <p:spPr>
          <a:xfrm>
            <a:off x="6467302" y="3024563"/>
            <a:ext cx="3886342" cy="774809"/>
          </a:xfrm>
          <a:prstGeom prst="rect">
            <a:avLst/>
          </a:prstGeom>
        </p:spPr>
      </p:pic>
      <p:pic>
        <p:nvPicPr>
          <p:cNvPr id="22" name="Picture 21"/>
          <p:cNvPicPr>
            <a:picLocks noChangeAspect="1"/>
          </p:cNvPicPr>
          <p:nvPr/>
        </p:nvPicPr>
        <p:blipFill>
          <a:blip r:embed="rId6"/>
          <a:stretch>
            <a:fillRect/>
          </a:stretch>
        </p:blipFill>
        <p:spPr>
          <a:xfrm>
            <a:off x="6467302" y="4036363"/>
            <a:ext cx="3886342" cy="788355"/>
          </a:xfrm>
          <a:prstGeom prst="rect">
            <a:avLst/>
          </a:prstGeom>
        </p:spPr>
      </p:pic>
      <p:pic>
        <p:nvPicPr>
          <p:cNvPr id="23" name="Picture 22"/>
          <p:cNvPicPr>
            <a:picLocks noChangeAspect="1"/>
          </p:cNvPicPr>
          <p:nvPr/>
        </p:nvPicPr>
        <p:blipFill>
          <a:blip r:embed="rId7"/>
          <a:stretch>
            <a:fillRect/>
          </a:stretch>
        </p:blipFill>
        <p:spPr>
          <a:xfrm>
            <a:off x="6467302" y="5061709"/>
            <a:ext cx="3886342" cy="814281"/>
          </a:xfrm>
          <a:prstGeom prst="rect">
            <a:avLst/>
          </a:prstGeom>
        </p:spPr>
      </p:pic>
      <p:pic>
        <p:nvPicPr>
          <p:cNvPr id="24" name="Picture 23"/>
          <p:cNvPicPr>
            <a:picLocks noChangeAspect="1"/>
          </p:cNvPicPr>
          <p:nvPr/>
        </p:nvPicPr>
        <p:blipFill>
          <a:blip r:embed="rId8"/>
          <a:stretch>
            <a:fillRect/>
          </a:stretch>
        </p:blipFill>
        <p:spPr>
          <a:xfrm>
            <a:off x="10031859" y="6400801"/>
            <a:ext cx="2032672" cy="383650"/>
          </a:xfrm>
          <a:prstGeom prst="rect">
            <a:avLst/>
          </a:prstGeom>
        </p:spPr>
      </p:pic>
      <p:pic>
        <p:nvPicPr>
          <p:cNvPr id="25" name="Google Shape;254;p1"/>
          <p:cNvPicPr preferRelativeResize="0"/>
          <p:nvPr/>
        </p:nvPicPr>
        <p:blipFill rotWithShape="1">
          <a:blip r:embed="rId9">
            <a:alphaModFix/>
          </a:blip>
          <a:srcRect/>
          <a:stretch/>
        </p:blipFill>
        <p:spPr>
          <a:xfrm>
            <a:off x="169880" y="5685905"/>
            <a:ext cx="1176782" cy="1098546"/>
          </a:xfrm>
          <a:prstGeom prst="rect">
            <a:avLst/>
          </a:prstGeom>
          <a:noFill/>
          <a:ln>
            <a:noFill/>
          </a:ln>
        </p:spPr>
      </p:pic>
    </p:spTree>
    <p:extLst>
      <p:ext uri="{BB962C8B-B14F-4D97-AF65-F5344CB8AC3E}">
        <p14:creationId xmlns:p14="http://schemas.microsoft.com/office/powerpoint/2010/main" val="210728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cxnSp>
        <p:nvCxnSpPr>
          <p:cNvPr id="261" name="Google Shape;261;g2060db3898c_0_11"/>
          <p:cNvCxnSpPr/>
          <p:nvPr/>
        </p:nvCxnSpPr>
        <p:spPr>
          <a:xfrm>
            <a:off x="9280117" y="363200"/>
            <a:ext cx="1248000" cy="0"/>
          </a:xfrm>
          <a:prstGeom prst="straightConnector1">
            <a:avLst/>
          </a:prstGeom>
          <a:noFill/>
          <a:ln w="76200" cap="flat" cmpd="sng">
            <a:solidFill>
              <a:srgbClr val="C00000"/>
            </a:solidFill>
            <a:prstDash val="solid"/>
            <a:round/>
            <a:headEnd type="none" w="sm" len="sm"/>
            <a:tailEnd type="none" w="sm" len="sm"/>
          </a:ln>
        </p:spPr>
      </p:cxnSp>
      <p:cxnSp>
        <p:nvCxnSpPr>
          <p:cNvPr id="262" name="Google Shape;262;g2060db3898c_0_11"/>
          <p:cNvCxnSpPr/>
          <p:nvPr/>
        </p:nvCxnSpPr>
        <p:spPr>
          <a:xfrm>
            <a:off x="10604984" y="363200"/>
            <a:ext cx="1248000" cy="0"/>
          </a:xfrm>
          <a:prstGeom prst="straightConnector1">
            <a:avLst/>
          </a:prstGeom>
          <a:noFill/>
          <a:ln w="76200" cap="flat" cmpd="sng">
            <a:solidFill>
              <a:srgbClr val="0070C0"/>
            </a:solidFill>
            <a:prstDash val="solid"/>
            <a:round/>
            <a:headEnd type="none" w="sm" len="sm"/>
            <a:tailEnd type="none" w="sm" len="sm"/>
          </a:ln>
        </p:spPr>
      </p:cxnSp>
      <p:sp>
        <p:nvSpPr>
          <p:cNvPr id="263" name="Google Shape;263;g2060db3898c_0_11"/>
          <p:cNvSpPr txBox="1"/>
          <p:nvPr/>
        </p:nvSpPr>
        <p:spPr>
          <a:xfrm>
            <a:off x="4006393" y="392192"/>
            <a:ext cx="4871600" cy="5694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3200" b="1" dirty="0" smtClean="0">
                <a:solidFill>
                  <a:srgbClr val="3C78D8"/>
                </a:solidFill>
                <a:latin typeface="Century Gothic" panose="020B0502020202020204" pitchFamily="34" charset="0"/>
                <a:ea typeface="Gill Sans"/>
                <a:cs typeface="Gill Sans"/>
                <a:sym typeface="Gill Sans"/>
              </a:rPr>
              <a:t>KRA-R: Family </a:t>
            </a:r>
            <a:r>
              <a:rPr lang="en-US" sz="3200" b="1" dirty="0">
                <a:solidFill>
                  <a:srgbClr val="3C78D8"/>
                </a:solidFill>
                <a:latin typeface="Century Gothic" panose="020B0502020202020204" pitchFamily="34" charset="0"/>
                <a:ea typeface="Gill Sans"/>
                <a:cs typeface="Gill Sans"/>
                <a:sym typeface="Gill Sans"/>
              </a:rPr>
              <a:t>Support </a:t>
            </a:r>
            <a:endParaRPr sz="3200" b="1" dirty="0">
              <a:solidFill>
                <a:srgbClr val="3C78D8"/>
              </a:solidFill>
              <a:latin typeface="Century Gothic" panose="020B0502020202020204" pitchFamily="34" charset="0"/>
              <a:ea typeface="Gill Sans"/>
              <a:cs typeface="Gill Sans"/>
              <a:sym typeface="Gill Sans"/>
            </a:endParaRPr>
          </a:p>
        </p:txBody>
      </p:sp>
      <p:cxnSp>
        <p:nvCxnSpPr>
          <p:cNvPr id="264" name="Google Shape;264;g2060db3898c_0_11"/>
          <p:cNvCxnSpPr/>
          <p:nvPr/>
        </p:nvCxnSpPr>
        <p:spPr>
          <a:xfrm>
            <a:off x="-3000" y="6712040"/>
            <a:ext cx="12198000" cy="0"/>
          </a:xfrm>
          <a:prstGeom prst="straightConnector1">
            <a:avLst/>
          </a:prstGeom>
          <a:noFill/>
          <a:ln w="228600" cap="flat" cmpd="sng">
            <a:solidFill>
              <a:srgbClr val="C00000"/>
            </a:solidFill>
            <a:prstDash val="solid"/>
            <a:round/>
            <a:headEnd type="none" w="sm" len="sm"/>
            <a:tailEnd type="none" w="sm" len="sm"/>
          </a:ln>
        </p:spPr>
      </p:cxnSp>
      <p:pic>
        <p:nvPicPr>
          <p:cNvPr id="265" name="Google Shape;265;g2060db3898c_0_11"/>
          <p:cNvPicPr preferRelativeResize="0"/>
          <p:nvPr/>
        </p:nvPicPr>
        <p:blipFill rotWithShape="1">
          <a:blip r:embed="rId3">
            <a:alphaModFix/>
          </a:blip>
          <a:srcRect/>
          <a:stretch/>
        </p:blipFill>
        <p:spPr>
          <a:xfrm>
            <a:off x="8026756" y="6541719"/>
            <a:ext cx="3988788" cy="340643"/>
          </a:xfrm>
          <a:prstGeom prst="rect">
            <a:avLst/>
          </a:prstGeom>
          <a:noFill/>
          <a:ln>
            <a:noFill/>
          </a:ln>
        </p:spPr>
      </p:pic>
      <p:pic>
        <p:nvPicPr>
          <p:cNvPr id="266" name="Google Shape;266;g2060db3898c_0_11"/>
          <p:cNvPicPr preferRelativeResize="0"/>
          <p:nvPr/>
        </p:nvPicPr>
        <p:blipFill rotWithShape="1">
          <a:blip r:embed="rId4">
            <a:alphaModFix/>
          </a:blip>
          <a:srcRect/>
          <a:stretch/>
        </p:blipFill>
        <p:spPr>
          <a:xfrm>
            <a:off x="196029" y="114827"/>
            <a:ext cx="1676433" cy="1686655"/>
          </a:xfrm>
          <a:prstGeom prst="rect">
            <a:avLst/>
          </a:prstGeom>
          <a:noFill/>
          <a:ln>
            <a:noFill/>
          </a:ln>
        </p:spPr>
      </p:pic>
      <p:sp>
        <p:nvSpPr>
          <p:cNvPr id="10" name="Google Shape;267;g2060db3898c_0_11"/>
          <p:cNvSpPr txBox="1"/>
          <p:nvPr/>
        </p:nvSpPr>
        <p:spPr>
          <a:xfrm>
            <a:off x="2154544" y="5881084"/>
            <a:ext cx="7882912" cy="830956"/>
          </a:xfrm>
          <a:prstGeom prst="rect">
            <a:avLst/>
          </a:prstGeom>
          <a:noFill/>
          <a:ln>
            <a:noFill/>
          </a:ln>
        </p:spPr>
        <p:txBody>
          <a:bodyPr spcFirstLastPara="1" wrap="square" lIns="91425" tIns="45700" rIns="91425" bIns="45700" anchor="t" anchorCtr="0">
            <a:spAutoFit/>
          </a:bodyPr>
          <a:lstStyle/>
          <a:p>
            <a:pPr lvl="0"/>
            <a:r>
              <a:rPr lang="en-US" sz="2400" dirty="0">
                <a:solidFill>
                  <a:srgbClr val="0070C0"/>
                </a:solidFill>
                <a:latin typeface="Century Gothic" panose="020B0502020202020204" pitchFamily="34" charset="0"/>
                <a:ea typeface="Calibri"/>
                <a:cs typeface="Calibri"/>
                <a:sym typeface="Calibri"/>
                <a:hlinkClick r:id="rId5"/>
              </a:rPr>
              <a:t>https://</a:t>
            </a:r>
            <a:r>
              <a:rPr lang="en-US" sz="2400" dirty="0" smtClean="0">
                <a:solidFill>
                  <a:srgbClr val="0070C0"/>
                </a:solidFill>
                <a:latin typeface="Century Gothic" panose="020B0502020202020204" pitchFamily="34" charset="0"/>
                <a:ea typeface="Calibri"/>
                <a:cs typeface="Calibri"/>
                <a:sym typeface="Calibri"/>
                <a:hlinkClick r:id="rId5"/>
              </a:rPr>
              <a:t>oh-ost.portal.cambiumast.com/families.html</a:t>
            </a:r>
            <a:endParaRPr lang="en-US" sz="2400" dirty="0" smtClean="0">
              <a:solidFill>
                <a:srgbClr val="0070C0"/>
              </a:solidFill>
              <a:latin typeface="Century Gothic" panose="020B0502020202020204" pitchFamily="34" charset="0"/>
              <a:ea typeface="Calibri"/>
              <a:cs typeface="Calibri"/>
              <a:sym typeface="Calibri"/>
            </a:endParaRPr>
          </a:p>
          <a:p>
            <a:pPr lvl="0"/>
            <a:endParaRPr sz="2400" dirty="0">
              <a:solidFill>
                <a:srgbClr val="0070C0"/>
              </a:solidFill>
              <a:latin typeface="Century Gothic" panose="020B0502020202020204" pitchFamily="34" charset="0"/>
              <a:ea typeface="Calibri"/>
              <a:cs typeface="Calibri"/>
              <a:sym typeface="Calibri"/>
            </a:endParaRPr>
          </a:p>
        </p:txBody>
      </p:sp>
      <p:pic>
        <p:nvPicPr>
          <p:cNvPr id="2" name="Picture 1"/>
          <p:cNvPicPr>
            <a:picLocks noChangeAspect="1"/>
          </p:cNvPicPr>
          <p:nvPr/>
        </p:nvPicPr>
        <p:blipFill>
          <a:blip r:embed="rId6"/>
          <a:stretch>
            <a:fillRect/>
          </a:stretch>
        </p:blipFill>
        <p:spPr>
          <a:xfrm>
            <a:off x="412160" y="1801482"/>
            <a:ext cx="5571882" cy="3643354"/>
          </a:xfrm>
          <a:prstGeom prst="rect">
            <a:avLst/>
          </a:prstGeom>
        </p:spPr>
      </p:pic>
      <p:pic>
        <p:nvPicPr>
          <p:cNvPr id="3" name="Picture 2"/>
          <p:cNvPicPr>
            <a:picLocks noChangeAspect="1"/>
          </p:cNvPicPr>
          <p:nvPr/>
        </p:nvPicPr>
        <p:blipFill>
          <a:blip r:embed="rId7"/>
          <a:stretch>
            <a:fillRect/>
          </a:stretch>
        </p:blipFill>
        <p:spPr>
          <a:xfrm>
            <a:off x="6099853" y="1801482"/>
            <a:ext cx="5569425" cy="3643354"/>
          </a:xfrm>
          <a:prstGeom prst="rect">
            <a:avLst/>
          </a:prstGeom>
        </p:spPr>
      </p:pic>
    </p:spTree>
    <p:extLst>
      <p:ext uri="{BB962C8B-B14F-4D97-AF65-F5344CB8AC3E}">
        <p14:creationId xmlns:p14="http://schemas.microsoft.com/office/powerpoint/2010/main" val="2936177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cxnSp>
        <p:nvCxnSpPr>
          <p:cNvPr id="248" name="Google Shape;248;p1"/>
          <p:cNvCxnSpPr/>
          <p:nvPr/>
        </p:nvCxnSpPr>
        <p:spPr>
          <a:xfrm>
            <a:off x="-3000" y="6712040"/>
            <a:ext cx="12198000" cy="0"/>
          </a:xfrm>
          <a:prstGeom prst="straightConnector1">
            <a:avLst/>
          </a:prstGeom>
          <a:noFill/>
          <a:ln w="228600" cap="flat" cmpd="sng">
            <a:solidFill>
              <a:srgbClr val="C00000"/>
            </a:solidFill>
            <a:prstDash val="solid"/>
            <a:round/>
            <a:headEnd type="none" w="sm" len="sm"/>
            <a:tailEnd type="none" w="sm" len="sm"/>
          </a:ln>
        </p:spPr>
      </p:cxnSp>
      <p:cxnSp>
        <p:nvCxnSpPr>
          <p:cNvPr id="249" name="Google Shape;249;p1"/>
          <p:cNvCxnSpPr/>
          <p:nvPr/>
        </p:nvCxnSpPr>
        <p:spPr>
          <a:xfrm>
            <a:off x="9280117" y="363200"/>
            <a:ext cx="1248000" cy="0"/>
          </a:xfrm>
          <a:prstGeom prst="straightConnector1">
            <a:avLst/>
          </a:prstGeom>
          <a:noFill/>
          <a:ln w="76200" cap="flat" cmpd="sng">
            <a:solidFill>
              <a:srgbClr val="C00000"/>
            </a:solidFill>
            <a:prstDash val="solid"/>
            <a:round/>
            <a:headEnd type="none" w="sm" len="sm"/>
            <a:tailEnd type="none" w="sm" len="sm"/>
          </a:ln>
        </p:spPr>
      </p:cxnSp>
      <p:cxnSp>
        <p:nvCxnSpPr>
          <p:cNvPr id="250" name="Google Shape;250;p1"/>
          <p:cNvCxnSpPr/>
          <p:nvPr/>
        </p:nvCxnSpPr>
        <p:spPr>
          <a:xfrm>
            <a:off x="10604984" y="363200"/>
            <a:ext cx="1248000" cy="0"/>
          </a:xfrm>
          <a:prstGeom prst="straightConnector1">
            <a:avLst/>
          </a:prstGeom>
          <a:noFill/>
          <a:ln w="76200" cap="flat" cmpd="sng">
            <a:solidFill>
              <a:srgbClr val="0070C0"/>
            </a:solidFill>
            <a:prstDash val="solid"/>
            <a:round/>
            <a:headEnd type="none" w="sm" len="sm"/>
            <a:tailEnd type="none" w="sm" len="sm"/>
          </a:ln>
        </p:spPr>
      </p:cxnSp>
      <p:sp>
        <p:nvSpPr>
          <p:cNvPr id="251" name="Google Shape;251;p1"/>
          <p:cNvSpPr/>
          <p:nvPr/>
        </p:nvSpPr>
        <p:spPr>
          <a:xfrm>
            <a:off x="8072899" y="4486338"/>
            <a:ext cx="213479" cy="410379"/>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867" b="0" i="0" u="none" strike="noStrike" cap="none" dirty="0">
                <a:solidFill>
                  <a:srgbClr val="000000"/>
                </a:solidFill>
                <a:latin typeface="Arial"/>
                <a:ea typeface="Arial"/>
                <a:cs typeface="Arial"/>
                <a:sym typeface="Arial"/>
              </a:rPr>
              <a:t> </a:t>
            </a:r>
            <a:endParaRPr sz="2400" dirty="0">
              <a:solidFill>
                <a:schemeClr val="dk1"/>
              </a:solidFill>
              <a:latin typeface="Calibri"/>
              <a:ea typeface="Calibri"/>
              <a:cs typeface="Calibri"/>
              <a:sym typeface="Calibri"/>
            </a:endParaRPr>
          </a:p>
        </p:txBody>
      </p:sp>
      <p:pic>
        <p:nvPicPr>
          <p:cNvPr id="253" name="Google Shape;253;p1"/>
          <p:cNvPicPr preferRelativeResize="0"/>
          <p:nvPr/>
        </p:nvPicPr>
        <p:blipFill rotWithShape="1">
          <a:blip r:embed="rId3">
            <a:alphaModFix/>
          </a:blip>
          <a:srcRect/>
          <a:stretch/>
        </p:blipFill>
        <p:spPr>
          <a:xfrm>
            <a:off x="8026756" y="6541719"/>
            <a:ext cx="3988789" cy="340643"/>
          </a:xfrm>
          <a:prstGeom prst="rect">
            <a:avLst/>
          </a:prstGeom>
          <a:noFill/>
          <a:ln>
            <a:noFill/>
          </a:ln>
        </p:spPr>
      </p:pic>
      <p:pic>
        <p:nvPicPr>
          <p:cNvPr id="254" name="Google Shape;254;p1"/>
          <p:cNvPicPr preferRelativeResize="0"/>
          <p:nvPr/>
        </p:nvPicPr>
        <p:blipFill rotWithShape="1">
          <a:blip r:embed="rId4">
            <a:alphaModFix/>
          </a:blip>
          <a:srcRect/>
          <a:stretch/>
        </p:blipFill>
        <p:spPr>
          <a:xfrm>
            <a:off x="136629" y="125824"/>
            <a:ext cx="1894472" cy="2010473"/>
          </a:xfrm>
          <a:prstGeom prst="rect">
            <a:avLst/>
          </a:prstGeom>
          <a:noFill/>
          <a:ln>
            <a:noFill/>
          </a:ln>
        </p:spPr>
      </p:pic>
      <p:sp>
        <p:nvSpPr>
          <p:cNvPr id="2" name="TextBox 1"/>
          <p:cNvSpPr txBox="1"/>
          <p:nvPr/>
        </p:nvSpPr>
        <p:spPr>
          <a:xfrm>
            <a:off x="2162908" y="1010237"/>
            <a:ext cx="9066076" cy="4708981"/>
          </a:xfrm>
          <a:prstGeom prst="rect">
            <a:avLst/>
          </a:prstGeom>
          <a:noFill/>
        </p:spPr>
        <p:txBody>
          <a:bodyPr wrap="square" rtlCol="0">
            <a:spAutoFit/>
          </a:bodyPr>
          <a:lstStyle/>
          <a:p>
            <a:r>
              <a:rPr lang="en-US" sz="1800" dirty="0" smtClean="0">
                <a:latin typeface="Century Gothic" panose="020B0502020202020204" pitchFamily="34" charset="0"/>
              </a:rPr>
              <a:t>			   </a:t>
            </a:r>
            <a:r>
              <a:rPr lang="en-US" sz="3200" b="1" dirty="0" smtClean="0">
                <a:solidFill>
                  <a:srgbClr val="0070C0"/>
                </a:solidFill>
                <a:latin typeface="Century Gothic" panose="020B0502020202020204" pitchFamily="34" charset="0"/>
              </a:rPr>
              <a:t>Contacts</a:t>
            </a:r>
          </a:p>
          <a:p>
            <a:endParaRPr lang="en-US" sz="3200" dirty="0" smtClean="0">
              <a:solidFill>
                <a:srgbClr val="0070C0"/>
              </a:solidFill>
              <a:latin typeface="Century Gothic" panose="020B0502020202020204" pitchFamily="34" charset="0"/>
            </a:endParaRPr>
          </a:p>
          <a:p>
            <a:r>
              <a:rPr lang="en-US" sz="2400" dirty="0" smtClean="0">
                <a:solidFill>
                  <a:schemeClr val="tx1"/>
                </a:solidFill>
                <a:latin typeface="Century Gothic" panose="020B0502020202020204" pitchFamily="34" charset="0"/>
              </a:rPr>
              <a:t>      </a:t>
            </a:r>
            <a:r>
              <a:rPr lang="en-US" sz="2800" b="1" dirty="0" smtClean="0">
                <a:solidFill>
                  <a:schemeClr val="tx1"/>
                </a:solidFill>
                <a:latin typeface="Century Gothic" panose="020B0502020202020204" pitchFamily="34" charset="0"/>
              </a:rPr>
              <a:t>Division of Assessment and Data Literacy</a:t>
            </a:r>
          </a:p>
          <a:p>
            <a:endParaRPr lang="en-US" sz="2400" dirty="0">
              <a:solidFill>
                <a:schemeClr val="tx1"/>
              </a:solidFill>
              <a:latin typeface="Century Gothic" panose="020B0502020202020204" pitchFamily="34" charset="0"/>
            </a:endParaRPr>
          </a:p>
          <a:p>
            <a:r>
              <a:rPr lang="en-US" sz="2400" b="1" dirty="0" smtClean="0">
                <a:solidFill>
                  <a:schemeClr val="tx1"/>
                </a:solidFill>
                <a:latin typeface="Century Gothic" panose="020B0502020202020204" pitchFamily="34" charset="0"/>
              </a:rPr>
              <a:t>     Ronda Welch				(614) 365-5785</a:t>
            </a:r>
          </a:p>
          <a:p>
            <a:r>
              <a:rPr lang="en-US" sz="2400" b="1" dirty="0">
                <a:solidFill>
                  <a:schemeClr val="tx1"/>
                </a:solidFill>
                <a:latin typeface="Century Gothic" panose="020B0502020202020204" pitchFamily="34" charset="0"/>
              </a:rPr>
              <a:t>	</a:t>
            </a:r>
            <a:r>
              <a:rPr lang="en-US" sz="2000" dirty="0" smtClean="0">
                <a:solidFill>
                  <a:schemeClr val="tx1"/>
                </a:solidFill>
                <a:latin typeface="Century Gothic" panose="020B0502020202020204" pitchFamily="34" charset="0"/>
              </a:rPr>
              <a:t>Director of Testing</a:t>
            </a:r>
          </a:p>
          <a:p>
            <a:endParaRPr lang="en-US" sz="2000" b="1" dirty="0">
              <a:solidFill>
                <a:schemeClr val="tx1"/>
              </a:solidFill>
              <a:latin typeface="Century Gothic" panose="020B0502020202020204" pitchFamily="34" charset="0"/>
            </a:endParaRPr>
          </a:p>
          <a:p>
            <a:r>
              <a:rPr lang="en-US" sz="2000" b="1" dirty="0" smtClean="0">
                <a:solidFill>
                  <a:schemeClr val="tx1"/>
                </a:solidFill>
                <a:latin typeface="Century Gothic" panose="020B0502020202020204" pitchFamily="34" charset="0"/>
              </a:rPr>
              <a:t>      </a:t>
            </a:r>
            <a:r>
              <a:rPr lang="en-US" sz="2400" b="1" dirty="0" smtClean="0">
                <a:solidFill>
                  <a:schemeClr val="tx1"/>
                </a:solidFill>
                <a:latin typeface="Century Gothic" panose="020B0502020202020204" pitchFamily="34" charset="0"/>
              </a:rPr>
              <a:t>Rachel Hopewell			(614) 365-7641</a:t>
            </a:r>
          </a:p>
          <a:p>
            <a:r>
              <a:rPr lang="en-US" sz="2400" b="1" dirty="0">
                <a:solidFill>
                  <a:schemeClr val="tx1"/>
                </a:solidFill>
                <a:latin typeface="Century Gothic" panose="020B0502020202020204" pitchFamily="34" charset="0"/>
              </a:rPr>
              <a:t>	</a:t>
            </a:r>
            <a:r>
              <a:rPr lang="en-US" sz="2000" dirty="0" smtClean="0">
                <a:solidFill>
                  <a:schemeClr val="tx1"/>
                </a:solidFill>
                <a:latin typeface="Century Gothic" panose="020B0502020202020204" pitchFamily="34" charset="0"/>
              </a:rPr>
              <a:t>Value-Added &amp; Assessment TOSA	</a:t>
            </a:r>
          </a:p>
          <a:p>
            <a:endParaRPr lang="en-US" sz="2000" b="1" dirty="0">
              <a:solidFill>
                <a:schemeClr val="tx1"/>
              </a:solidFill>
              <a:latin typeface="Century Gothic" panose="020B0502020202020204" pitchFamily="34" charset="0"/>
            </a:endParaRPr>
          </a:p>
          <a:p>
            <a:r>
              <a:rPr lang="en-US" sz="2400" b="1" dirty="0" smtClean="0">
                <a:solidFill>
                  <a:schemeClr val="tx1"/>
                </a:solidFill>
                <a:latin typeface="Century Gothic" panose="020B0502020202020204" pitchFamily="34" charset="0"/>
              </a:rPr>
              <a:t>     Jade Scriven				(614) 365-5785</a:t>
            </a:r>
          </a:p>
          <a:p>
            <a:r>
              <a:rPr lang="en-US" sz="2400" b="1" dirty="0">
                <a:solidFill>
                  <a:schemeClr val="tx1"/>
                </a:solidFill>
                <a:latin typeface="Century Gothic" panose="020B0502020202020204" pitchFamily="34" charset="0"/>
              </a:rPr>
              <a:t>	</a:t>
            </a:r>
            <a:r>
              <a:rPr lang="en-US" sz="2000" dirty="0" smtClean="0">
                <a:solidFill>
                  <a:schemeClr val="tx1"/>
                </a:solidFill>
                <a:latin typeface="Century Gothic" panose="020B0502020202020204" pitchFamily="34" charset="0"/>
              </a:rPr>
              <a:t>Secretary	</a:t>
            </a:r>
            <a:r>
              <a:rPr lang="en-US" sz="2000" b="1" dirty="0" smtClean="0">
                <a:solidFill>
                  <a:schemeClr val="tx1"/>
                </a:solidFill>
                <a:latin typeface="Century Gothic" panose="020B0502020202020204" pitchFamily="34" charset="0"/>
              </a:rPr>
              <a:t>		</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30460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731" y="2095661"/>
            <a:ext cx="9010995" cy="4431983"/>
          </a:xfrm>
          <a:prstGeom prst="rect">
            <a:avLst/>
          </a:prstGeom>
          <a:noFill/>
        </p:spPr>
        <p:txBody>
          <a:bodyPr wrap="square" rtlCol="0">
            <a:spAutoFit/>
          </a:bodyPr>
          <a:lstStyle/>
          <a:p>
            <a:r>
              <a:rPr lang="en-US" sz="2800" b="1" dirty="0" smtClean="0">
                <a:latin typeface="Century Gothic" panose="020B0502020202020204" pitchFamily="34" charset="0"/>
              </a:rPr>
              <a:t>		    		</a:t>
            </a:r>
            <a:r>
              <a:rPr lang="en-US" sz="2800" b="1" dirty="0">
                <a:latin typeface="Century Gothic" panose="020B0502020202020204" pitchFamily="34" charset="0"/>
              </a:rPr>
              <a:t> </a:t>
            </a:r>
            <a:r>
              <a:rPr lang="en-US" sz="2800" b="1" dirty="0" smtClean="0">
                <a:latin typeface="Century Gothic" panose="020B0502020202020204" pitchFamily="34" charset="0"/>
              </a:rPr>
              <a:t> Who?</a:t>
            </a:r>
          </a:p>
          <a:p>
            <a:endParaRPr lang="en-US" sz="1200" b="1" dirty="0" smtClean="0">
              <a:latin typeface="Century Gothic" panose="020B0502020202020204" pitchFamily="34" charset="0"/>
            </a:endParaRPr>
          </a:p>
          <a:p>
            <a:r>
              <a:rPr lang="en-US" dirty="0">
                <a:latin typeface="Century Gothic" panose="020B0502020202020204" pitchFamily="34" charset="0"/>
              </a:rPr>
              <a:t>Public school districts and community schools are required to administer the Ohio Kindergarten Readiness Assessment Revised (KRA-R) to all first-time kindergarten students at the </a:t>
            </a:r>
            <a:r>
              <a:rPr lang="en-US" dirty="0" smtClean="0">
                <a:latin typeface="Century Gothic" panose="020B0502020202020204" pitchFamily="34" charset="0"/>
              </a:rPr>
              <a:t>beginning of </a:t>
            </a:r>
            <a:r>
              <a:rPr lang="en-US" dirty="0">
                <a:latin typeface="Century Gothic" panose="020B0502020202020204" pitchFamily="34" charset="0"/>
              </a:rPr>
              <a:t>each school year. </a:t>
            </a:r>
            <a:endParaRPr lang="en-US" dirty="0" smtClean="0">
              <a:latin typeface="Century Gothic" panose="020B0502020202020204" pitchFamily="34" charset="0"/>
            </a:endParaRPr>
          </a:p>
          <a:p>
            <a:endParaRPr lang="en-US" dirty="0">
              <a:latin typeface="Century Gothic" panose="020B0502020202020204" pitchFamily="34" charset="0"/>
            </a:endParaRPr>
          </a:p>
          <a:p>
            <a:r>
              <a:rPr lang="en-US" dirty="0" smtClean="0">
                <a:latin typeface="Century Gothic" panose="020B0502020202020204" pitchFamily="34" charset="0"/>
              </a:rPr>
              <a:t>Ohio’s </a:t>
            </a:r>
            <a:r>
              <a:rPr lang="en-US" dirty="0">
                <a:latin typeface="Century Gothic" panose="020B0502020202020204" pitchFamily="34" charset="0"/>
              </a:rPr>
              <a:t>KRA-R is for all students enrolled in a public school and those chartered nonpublic schools that have opted in to participate in the assessment. All students in public and community schools are required to participate in the KRA-R and have their results be part of the state’s summary reports</a:t>
            </a:r>
            <a:r>
              <a:rPr lang="en-US" dirty="0" smtClean="0">
                <a:latin typeface="Century Gothic" panose="020B0502020202020204" pitchFamily="34" charset="0"/>
              </a:rPr>
              <a:t>.</a:t>
            </a:r>
          </a:p>
          <a:p>
            <a:endParaRPr lang="en-US" dirty="0">
              <a:latin typeface="Century Gothic" panose="020B0502020202020204" pitchFamily="34" charset="0"/>
            </a:endParaRPr>
          </a:p>
          <a:p>
            <a:r>
              <a:rPr lang="en-US" dirty="0" smtClean="0">
                <a:latin typeface="Century Gothic" panose="020B0502020202020204" pitchFamily="34" charset="0"/>
              </a:rPr>
              <a:t>Exceptions: Retained students and those that enroll after the 20</a:t>
            </a:r>
            <a:r>
              <a:rPr lang="en-US" baseline="30000" dirty="0" smtClean="0">
                <a:latin typeface="Century Gothic" panose="020B0502020202020204" pitchFamily="34" charset="0"/>
              </a:rPr>
              <a:t>th</a:t>
            </a:r>
            <a:r>
              <a:rPr lang="en-US" dirty="0" smtClean="0">
                <a:latin typeface="Century Gothic" panose="020B0502020202020204" pitchFamily="34" charset="0"/>
              </a:rPr>
              <a:t> day of instruction.</a:t>
            </a:r>
            <a:endParaRPr lang="en-US" dirty="0">
              <a:latin typeface="Century Gothic" panose="020B0502020202020204" pitchFamily="34" charset="0"/>
            </a:endParaRPr>
          </a:p>
          <a:p>
            <a:endParaRPr lang="en-US" sz="1600" dirty="0" smtClean="0">
              <a:latin typeface="Century Gothic" panose="020B0502020202020204" pitchFamily="34" charset="0"/>
            </a:endParaRPr>
          </a:p>
          <a:p>
            <a:endParaRPr lang="en-US" sz="2800" b="1" dirty="0">
              <a:latin typeface="Century Gothic" panose="020B0502020202020204" pitchFamily="34" charset="0"/>
            </a:endParaRPr>
          </a:p>
        </p:txBody>
      </p:sp>
      <p:pic>
        <p:nvPicPr>
          <p:cNvPr id="19" name="Picture 18"/>
          <p:cNvPicPr>
            <a:picLocks noChangeAspect="1"/>
          </p:cNvPicPr>
          <p:nvPr/>
        </p:nvPicPr>
        <p:blipFill>
          <a:blip r:embed="rId2"/>
          <a:stretch>
            <a:fillRect/>
          </a:stretch>
        </p:blipFill>
        <p:spPr>
          <a:xfrm>
            <a:off x="5190867" y="2286000"/>
            <a:ext cx="193413" cy="195273"/>
          </a:xfrm>
          <a:prstGeom prst="rect">
            <a:avLst/>
          </a:prstGeom>
        </p:spPr>
      </p:pic>
      <p:pic>
        <p:nvPicPr>
          <p:cNvPr id="24" name="Picture 23"/>
          <p:cNvPicPr>
            <a:picLocks noChangeAspect="1"/>
          </p:cNvPicPr>
          <p:nvPr/>
        </p:nvPicPr>
        <p:blipFill>
          <a:blip r:embed="rId3"/>
          <a:stretch>
            <a:fillRect/>
          </a:stretch>
        </p:blipFill>
        <p:spPr>
          <a:xfrm>
            <a:off x="10031859" y="6400801"/>
            <a:ext cx="2032672" cy="383650"/>
          </a:xfrm>
          <a:prstGeom prst="rect">
            <a:avLst/>
          </a:prstGeom>
        </p:spPr>
      </p:pic>
      <p:pic>
        <p:nvPicPr>
          <p:cNvPr id="1030" name="Picture 6" descr="C:\Users\RHOPEW~1\AppData\Local\Temp\SNAGHTML6cef54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387" y="329978"/>
            <a:ext cx="587692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26" name="Google Shape;254;p1"/>
          <p:cNvPicPr preferRelativeResize="0"/>
          <p:nvPr/>
        </p:nvPicPr>
        <p:blipFill rotWithShape="1">
          <a:blip r:embed="rId5">
            <a:alphaModFix/>
          </a:blip>
          <a:srcRect/>
          <a:stretch/>
        </p:blipFill>
        <p:spPr>
          <a:xfrm>
            <a:off x="169880" y="5685905"/>
            <a:ext cx="1176782" cy="1098546"/>
          </a:xfrm>
          <a:prstGeom prst="rect">
            <a:avLst/>
          </a:prstGeom>
          <a:noFill/>
          <a:ln>
            <a:noFill/>
          </a:ln>
        </p:spPr>
      </p:pic>
    </p:spTree>
    <p:extLst>
      <p:ext uri="{BB962C8B-B14F-4D97-AF65-F5344CB8AC3E}">
        <p14:creationId xmlns:p14="http://schemas.microsoft.com/office/powerpoint/2010/main" val="145595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1353" y="1943042"/>
            <a:ext cx="9010995" cy="5416868"/>
          </a:xfrm>
          <a:prstGeom prst="rect">
            <a:avLst/>
          </a:prstGeom>
          <a:noFill/>
        </p:spPr>
        <p:txBody>
          <a:bodyPr wrap="square" rtlCol="0">
            <a:spAutoFit/>
          </a:bodyPr>
          <a:lstStyle/>
          <a:p>
            <a:r>
              <a:rPr lang="en-US" sz="2800" b="1" dirty="0" smtClean="0">
                <a:latin typeface="Century Gothic" panose="020B0502020202020204" pitchFamily="34" charset="0"/>
              </a:rPr>
              <a:t>		    		   Why?</a:t>
            </a:r>
          </a:p>
          <a:p>
            <a:r>
              <a:rPr lang="en-US" sz="1200" dirty="0">
                <a:latin typeface="Century Gothic" panose="020B0502020202020204" pitchFamily="34" charset="0"/>
              </a:rPr>
              <a:t>Ohio’s KRA-R is intended to be used by teachers to improve outcomes for all kindergarten children enrolled in public or community schools. The purpose of the KRA-R is to provide information to stakeholders at the local, regional and state levels about how well-prepared children are for kindergarten. Aggregated assessment reports available in the Ready for Kindergarten Online system at the individual, classroom, school and district levels facilitate use of the KRA-R to inform policy, research and educational decisions. Families, caregivers and kindergarten teachers will learn about each child’s skills, learning and developmental needs, so teachers can identify strengths and areas of support needed for each child</a:t>
            </a:r>
            <a:r>
              <a:rPr lang="en-US" sz="1200" dirty="0" smtClean="0">
                <a:latin typeface="Century Gothic" panose="020B0502020202020204" pitchFamily="34" charset="0"/>
              </a:rPr>
              <a:t>.</a:t>
            </a:r>
          </a:p>
          <a:p>
            <a:endParaRPr lang="en-US" sz="1200" b="1" dirty="0">
              <a:latin typeface="Century Gothic" panose="020B0502020202020204" pitchFamily="34" charset="0"/>
            </a:endParaRPr>
          </a:p>
          <a:p>
            <a:r>
              <a:rPr lang="en-US" sz="1200" dirty="0">
                <a:latin typeface="Century Gothic" panose="020B0502020202020204" pitchFamily="34" charset="0"/>
              </a:rPr>
              <a:t>The results provide a measure of a child’s level of readiness for instruction in kindergarten standards. The results, coupled with other information about the child, inform decisions about instruction in kindergarten.</a:t>
            </a:r>
          </a:p>
          <a:p>
            <a:r>
              <a:rPr lang="en-US" sz="1200" dirty="0">
                <a:latin typeface="Century Gothic" panose="020B0502020202020204" pitchFamily="34" charset="0"/>
              </a:rPr>
              <a:t> </a:t>
            </a:r>
          </a:p>
          <a:p>
            <a:r>
              <a:rPr lang="en-US" sz="1200" dirty="0">
                <a:latin typeface="Century Gothic" panose="020B0502020202020204" pitchFamily="34" charset="0"/>
              </a:rPr>
              <a:t>Performance on the KRA-R cannot be used to prevent or prohibit a child from remaining in kindergarten.</a:t>
            </a:r>
          </a:p>
          <a:p>
            <a:r>
              <a:rPr lang="en-US" sz="1200" dirty="0">
                <a:latin typeface="Century Gothic" panose="020B0502020202020204" pitchFamily="34" charset="0"/>
              </a:rPr>
              <a:t> </a:t>
            </a:r>
          </a:p>
          <a:p>
            <a:r>
              <a:rPr lang="en-US" sz="1200" dirty="0">
                <a:latin typeface="Century Gothic" panose="020B0502020202020204" pitchFamily="34" charset="0"/>
              </a:rPr>
              <a:t>Research has shown that how prepared children are when they first enter school is a strong predictor of success in future grades. Demonstrating readiness for kindergarten means that children are prepared for today’s kindergarten curriculum.</a:t>
            </a:r>
          </a:p>
          <a:p>
            <a:r>
              <a:rPr lang="en-US" sz="1200" dirty="0">
                <a:latin typeface="Century Gothic" panose="020B0502020202020204" pitchFamily="34" charset="0"/>
              </a:rPr>
              <a:t> </a:t>
            </a:r>
          </a:p>
          <a:p>
            <a:r>
              <a:rPr lang="en-US" sz="1200" dirty="0">
                <a:latin typeface="Century Gothic" panose="020B0502020202020204" pitchFamily="34" charset="0"/>
              </a:rPr>
              <a:t>Children who demonstrate age-appropriate knowledge, skills and behaviors in math, reading and social interaction at the start of kindergarten are more likely to continue developing on track throughout their academic careers.</a:t>
            </a:r>
          </a:p>
          <a:p>
            <a:r>
              <a:rPr lang="en-US" sz="1200" dirty="0">
                <a:latin typeface="Century Gothic" panose="020B0502020202020204" pitchFamily="34" charset="0"/>
              </a:rPr>
              <a:t> </a:t>
            </a:r>
          </a:p>
          <a:p>
            <a:r>
              <a:rPr lang="en-US" sz="1200" dirty="0">
                <a:latin typeface="Century Gothic" panose="020B0502020202020204" pitchFamily="34" charset="0"/>
              </a:rPr>
              <a:t>Children who demonstrate school readiness are more likely than their peers to experience later academic success, attain higher levels of education and secure employment.</a:t>
            </a:r>
          </a:p>
          <a:p>
            <a:endParaRPr lang="en-US" sz="1400" b="1" dirty="0" smtClean="0">
              <a:latin typeface="Century Gothic" panose="020B0502020202020204" pitchFamily="34" charset="0"/>
            </a:endParaRPr>
          </a:p>
          <a:p>
            <a:endParaRPr lang="en-US" sz="2800" b="1" dirty="0" smtClean="0">
              <a:latin typeface="Century Gothic" panose="020B0502020202020204" pitchFamily="34" charset="0"/>
            </a:endParaRPr>
          </a:p>
          <a:p>
            <a:endParaRPr lang="en-US" sz="1200" b="1" dirty="0" smtClean="0">
              <a:latin typeface="Century Gothic" panose="020B0502020202020204" pitchFamily="34" charset="0"/>
            </a:endParaRPr>
          </a:p>
        </p:txBody>
      </p:sp>
      <p:pic>
        <p:nvPicPr>
          <p:cNvPr id="19" name="Picture 18"/>
          <p:cNvPicPr>
            <a:picLocks noChangeAspect="1"/>
          </p:cNvPicPr>
          <p:nvPr/>
        </p:nvPicPr>
        <p:blipFill>
          <a:blip r:embed="rId2"/>
          <a:stretch>
            <a:fillRect/>
          </a:stretch>
        </p:blipFill>
        <p:spPr>
          <a:xfrm>
            <a:off x="5190867" y="2119746"/>
            <a:ext cx="193413" cy="195273"/>
          </a:xfrm>
          <a:prstGeom prst="rect">
            <a:avLst/>
          </a:prstGeom>
        </p:spPr>
      </p:pic>
      <p:pic>
        <p:nvPicPr>
          <p:cNvPr id="9" name="Picture 8"/>
          <p:cNvPicPr>
            <a:picLocks noChangeAspect="1"/>
          </p:cNvPicPr>
          <p:nvPr/>
        </p:nvPicPr>
        <p:blipFill>
          <a:blip r:embed="rId3"/>
          <a:stretch>
            <a:fillRect/>
          </a:stretch>
        </p:blipFill>
        <p:spPr>
          <a:xfrm>
            <a:off x="10031859" y="6400801"/>
            <a:ext cx="2032672" cy="383650"/>
          </a:xfrm>
          <a:prstGeom prst="rect">
            <a:avLst/>
          </a:prstGeom>
        </p:spPr>
      </p:pic>
      <p:pic>
        <p:nvPicPr>
          <p:cNvPr id="2054" name="Picture 6" descr="C:\Users\RHOPEW~1\AppData\Local\Temp\SNAGHTML6cef54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150" y="247591"/>
            <a:ext cx="587692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254;p1"/>
          <p:cNvPicPr preferRelativeResize="0"/>
          <p:nvPr/>
        </p:nvPicPr>
        <p:blipFill rotWithShape="1">
          <a:blip r:embed="rId5">
            <a:alphaModFix/>
          </a:blip>
          <a:srcRect/>
          <a:stretch/>
        </p:blipFill>
        <p:spPr>
          <a:xfrm>
            <a:off x="169880" y="5685905"/>
            <a:ext cx="1176782" cy="1098546"/>
          </a:xfrm>
          <a:prstGeom prst="rect">
            <a:avLst/>
          </a:prstGeom>
          <a:noFill/>
          <a:ln>
            <a:noFill/>
          </a:ln>
        </p:spPr>
      </p:pic>
    </p:spTree>
    <p:extLst>
      <p:ext uri="{BB962C8B-B14F-4D97-AF65-F5344CB8AC3E}">
        <p14:creationId xmlns:p14="http://schemas.microsoft.com/office/powerpoint/2010/main" val="60783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arn(inVertical)">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barn(inVertical)">
                                      <p:cBhvr>
                                        <p:cTn id="25" dur="500"/>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barn(inVertical)">
                                      <p:cBhvr>
                                        <p:cTn id="3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1353" y="2112286"/>
            <a:ext cx="9010995" cy="5078313"/>
          </a:xfrm>
          <a:prstGeom prst="rect">
            <a:avLst/>
          </a:prstGeom>
          <a:noFill/>
        </p:spPr>
        <p:txBody>
          <a:bodyPr wrap="square" rtlCol="0">
            <a:spAutoFit/>
          </a:bodyPr>
          <a:lstStyle/>
          <a:p>
            <a:r>
              <a:rPr lang="en-US" sz="2800" b="1" dirty="0" smtClean="0">
                <a:latin typeface="Century Gothic" panose="020B0502020202020204" pitchFamily="34" charset="0"/>
              </a:rPr>
              <a:t>		    		   What?</a:t>
            </a:r>
          </a:p>
          <a:p>
            <a:endParaRPr lang="en-US" sz="1200" b="1" dirty="0" smtClean="0">
              <a:latin typeface="Century Gothic" panose="020B0502020202020204" pitchFamily="34" charset="0"/>
            </a:endParaRPr>
          </a:p>
          <a:p>
            <a:r>
              <a:rPr lang="en-US" sz="1600" dirty="0">
                <a:latin typeface="Century Gothic" panose="020B0502020202020204" pitchFamily="34" charset="0"/>
              </a:rPr>
              <a:t>The KRA-R measures school readiness based on Ohio’s Early Learning and Development Standards (birth to kindergarten entry). The assessment measures a child’s knowledge and abilities across four areas: Social Foundations, Language and Literacy, Mathematics, </a:t>
            </a:r>
            <a:r>
              <a:rPr lang="en-US" sz="1600" dirty="0" smtClean="0">
                <a:latin typeface="Century Gothic" panose="020B0502020202020204" pitchFamily="34" charset="0"/>
              </a:rPr>
              <a:t>and </a:t>
            </a:r>
            <a:r>
              <a:rPr lang="en-US" sz="1600" dirty="0">
                <a:latin typeface="Century Gothic" panose="020B0502020202020204" pitchFamily="34" charset="0"/>
              </a:rPr>
              <a:t>Physical Well-Being and Motor Development.</a:t>
            </a:r>
          </a:p>
          <a:p>
            <a:r>
              <a:rPr lang="en-US" sz="1600" dirty="0">
                <a:latin typeface="Century Gothic" panose="020B0502020202020204" pitchFamily="34" charset="0"/>
              </a:rPr>
              <a:t> </a:t>
            </a:r>
          </a:p>
          <a:p>
            <a:r>
              <a:rPr lang="en-US" sz="1600" dirty="0">
                <a:latin typeface="Century Gothic" panose="020B0502020202020204" pitchFamily="34" charset="0"/>
              </a:rPr>
              <a:t>The KRA-R is not a traditional paper and pencil test. Instead, it includes a variety of items, including </a:t>
            </a:r>
            <a:r>
              <a:rPr lang="en-US" sz="1600" b="1" dirty="0">
                <a:latin typeface="Century Gothic" panose="020B0502020202020204" pitchFamily="34" charset="0"/>
              </a:rPr>
              <a:t>teacher’s observations</a:t>
            </a:r>
            <a:r>
              <a:rPr lang="en-US" sz="1600" dirty="0">
                <a:latin typeface="Century Gothic" panose="020B0502020202020204" pitchFamily="34" charset="0"/>
              </a:rPr>
              <a:t> of daily activities and age-appropriate </a:t>
            </a:r>
            <a:r>
              <a:rPr lang="en-US" sz="1600" b="1" dirty="0">
                <a:latin typeface="Century Gothic" panose="020B0502020202020204" pitchFamily="34" charset="0"/>
              </a:rPr>
              <a:t>performance tasks</a:t>
            </a:r>
            <a:r>
              <a:rPr lang="en-US" sz="1600" dirty="0">
                <a:latin typeface="Century Gothic" panose="020B0502020202020204" pitchFamily="34" charset="0"/>
              </a:rPr>
              <a:t> in which the teacher asks a child to respond to a question or complete an activity.</a:t>
            </a:r>
          </a:p>
          <a:p>
            <a:r>
              <a:rPr lang="en-US" sz="1600" dirty="0">
                <a:latin typeface="Century Gothic" panose="020B0502020202020204" pitchFamily="34" charset="0"/>
              </a:rPr>
              <a:t> </a:t>
            </a:r>
          </a:p>
          <a:p>
            <a:r>
              <a:rPr lang="en-US" sz="1600" dirty="0">
                <a:latin typeface="Century Gothic" panose="020B0502020202020204" pitchFamily="34" charset="0"/>
              </a:rPr>
              <a:t>Selected response and performance task items contained in the Language and Literacy and Mathematics sections require the teacher and student to interact directly.</a:t>
            </a:r>
          </a:p>
          <a:p>
            <a:r>
              <a:rPr lang="en-US" sz="1600" dirty="0">
                <a:latin typeface="Century Gothic" panose="020B0502020202020204" pitchFamily="34" charset="0"/>
              </a:rPr>
              <a:t> </a:t>
            </a:r>
          </a:p>
          <a:p>
            <a:r>
              <a:rPr lang="en-US" sz="1600" dirty="0">
                <a:latin typeface="Century Gothic" panose="020B0502020202020204" pitchFamily="34" charset="0"/>
              </a:rPr>
              <a:t>Observational rubric items do not require the teacher and student to interact directly. Rather, each student is observed in the classroom and other school settings and scored accordingly, based on the descriptors in each observational rubric item.</a:t>
            </a:r>
          </a:p>
          <a:p>
            <a:endParaRPr lang="en-US" sz="1600" dirty="0" smtClean="0">
              <a:latin typeface="Century Gothic" panose="020B0502020202020204" pitchFamily="34" charset="0"/>
            </a:endParaRPr>
          </a:p>
          <a:p>
            <a:endParaRPr lang="en-US" sz="2800" b="1" dirty="0">
              <a:latin typeface="Century Gothic" panose="020B0502020202020204" pitchFamily="34" charset="0"/>
            </a:endParaRPr>
          </a:p>
        </p:txBody>
      </p:sp>
      <p:pic>
        <p:nvPicPr>
          <p:cNvPr id="19" name="Picture 18"/>
          <p:cNvPicPr>
            <a:picLocks noChangeAspect="1"/>
          </p:cNvPicPr>
          <p:nvPr/>
        </p:nvPicPr>
        <p:blipFill>
          <a:blip r:embed="rId2"/>
          <a:stretch>
            <a:fillRect/>
          </a:stretch>
        </p:blipFill>
        <p:spPr>
          <a:xfrm>
            <a:off x="5190867" y="2286000"/>
            <a:ext cx="193413" cy="195273"/>
          </a:xfrm>
          <a:prstGeom prst="rect">
            <a:avLst/>
          </a:prstGeom>
        </p:spPr>
      </p:pic>
      <p:pic>
        <p:nvPicPr>
          <p:cNvPr id="5" name="Picture 4"/>
          <p:cNvPicPr>
            <a:picLocks noChangeAspect="1"/>
          </p:cNvPicPr>
          <p:nvPr/>
        </p:nvPicPr>
        <p:blipFill>
          <a:blip r:embed="rId3"/>
          <a:stretch>
            <a:fillRect/>
          </a:stretch>
        </p:blipFill>
        <p:spPr>
          <a:xfrm>
            <a:off x="10031859" y="6400801"/>
            <a:ext cx="2032672" cy="383650"/>
          </a:xfrm>
          <a:prstGeom prst="rect">
            <a:avLst/>
          </a:prstGeom>
        </p:spPr>
      </p:pic>
      <p:pic>
        <p:nvPicPr>
          <p:cNvPr id="5122" name="Picture 2" descr="C:\Users\RHOPEW~1\AppData\Local\Temp\SNAGHTML6cef54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387" y="503692"/>
            <a:ext cx="587692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254;p1"/>
          <p:cNvPicPr preferRelativeResize="0"/>
          <p:nvPr/>
        </p:nvPicPr>
        <p:blipFill rotWithShape="1">
          <a:blip r:embed="rId5">
            <a:alphaModFix/>
          </a:blip>
          <a:srcRect/>
          <a:stretch/>
        </p:blipFill>
        <p:spPr>
          <a:xfrm>
            <a:off x="169880" y="5685905"/>
            <a:ext cx="1176782" cy="1098546"/>
          </a:xfrm>
          <a:prstGeom prst="rect">
            <a:avLst/>
          </a:prstGeom>
          <a:noFill/>
          <a:ln>
            <a:noFill/>
          </a:ln>
        </p:spPr>
      </p:pic>
    </p:spTree>
    <p:extLst>
      <p:ext uri="{BB962C8B-B14F-4D97-AF65-F5344CB8AC3E}">
        <p14:creationId xmlns:p14="http://schemas.microsoft.com/office/powerpoint/2010/main" val="337372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1353" y="2112286"/>
            <a:ext cx="9010995" cy="707886"/>
          </a:xfrm>
          <a:prstGeom prst="rect">
            <a:avLst/>
          </a:prstGeom>
          <a:noFill/>
        </p:spPr>
        <p:txBody>
          <a:bodyPr wrap="square" rtlCol="0">
            <a:spAutoFit/>
          </a:bodyPr>
          <a:lstStyle/>
          <a:p>
            <a:r>
              <a:rPr lang="en-US" sz="2800" b="1" dirty="0" smtClean="0">
                <a:latin typeface="Century Gothic" panose="020B0502020202020204" pitchFamily="34" charset="0"/>
              </a:rPr>
              <a:t>		    		   What?</a:t>
            </a:r>
          </a:p>
          <a:p>
            <a:endParaRPr lang="en-US" sz="1200" b="1" dirty="0" smtClean="0">
              <a:latin typeface="Century Gothic" panose="020B0502020202020204" pitchFamily="34" charset="0"/>
            </a:endParaRPr>
          </a:p>
        </p:txBody>
      </p:sp>
      <p:pic>
        <p:nvPicPr>
          <p:cNvPr id="19" name="Picture 18"/>
          <p:cNvPicPr>
            <a:picLocks noChangeAspect="1"/>
          </p:cNvPicPr>
          <p:nvPr/>
        </p:nvPicPr>
        <p:blipFill>
          <a:blip r:embed="rId2"/>
          <a:stretch>
            <a:fillRect/>
          </a:stretch>
        </p:blipFill>
        <p:spPr>
          <a:xfrm>
            <a:off x="5190867" y="2286000"/>
            <a:ext cx="193413" cy="195273"/>
          </a:xfrm>
          <a:prstGeom prst="rect">
            <a:avLst/>
          </a:prstGeom>
        </p:spPr>
      </p:pic>
      <p:pic>
        <p:nvPicPr>
          <p:cNvPr id="3" name="Picture 2"/>
          <p:cNvPicPr>
            <a:picLocks noChangeAspect="1"/>
          </p:cNvPicPr>
          <p:nvPr/>
        </p:nvPicPr>
        <p:blipFill>
          <a:blip r:embed="rId3"/>
          <a:stretch>
            <a:fillRect/>
          </a:stretch>
        </p:blipFill>
        <p:spPr>
          <a:xfrm>
            <a:off x="3546204" y="3496762"/>
            <a:ext cx="4989183" cy="878627"/>
          </a:xfrm>
          <a:prstGeom prst="rect">
            <a:avLst/>
          </a:prstGeom>
        </p:spPr>
      </p:pic>
      <p:pic>
        <p:nvPicPr>
          <p:cNvPr id="5" name="Picture 4"/>
          <p:cNvPicPr>
            <a:picLocks noChangeAspect="1"/>
          </p:cNvPicPr>
          <p:nvPr/>
        </p:nvPicPr>
        <p:blipFill>
          <a:blip r:embed="rId4"/>
          <a:stretch>
            <a:fillRect/>
          </a:stretch>
        </p:blipFill>
        <p:spPr>
          <a:xfrm>
            <a:off x="3546204" y="2575235"/>
            <a:ext cx="4989183" cy="891172"/>
          </a:xfrm>
          <a:prstGeom prst="rect">
            <a:avLst/>
          </a:prstGeom>
        </p:spPr>
      </p:pic>
      <p:pic>
        <p:nvPicPr>
          <p:cNvPr id="6" name="Picture 5"/>
          <p:cNvPicPr>
            <a:picLocks noChangeAspect="1"/>
          </p:cNvPicPr>
          <p:nvPr/>
        </p:nvPicPr>
        <p:blipFill>
          <a:blip r:embed="rId5"/>
          <a:stretch>
            <a:fillRect/>
          </a:stretch>
        </p:blipFill>
        <p:spPr>
          <a:xfrm>
            <a:off x="3546204" y="4375389"/>
            <a:ext cx="4989183" cy="914400"/>
          </a:xfrm>
          <a:prstGeom prst="rect">
            <a:avLst/>
          </a:prstGeom>
        </p:spPr>
      </p:pic>
      <p:pic>
        <p:nvPicPr>
          <p:cNvPr id="7" name="Picture 6"/>
          <p:cNvPicPr>
            <a:picLocks noChangeAspect="1"/>
          </p:cNvPicPr>
          <p:nvPr/>
        </p:nvPicPr>
        <p:blipFill>
          <a:blip r:embed="rId6"/>
          <a:stretch>
            <a:fillRect/>
          </a:stretch>
        </p:blipFill>
        <p:spPr>
          <a:xfrm>
            <a:off x="3546204" y="5289789"/>
            <a:ext cx="4989183" cy="878627"/>
          </a:xfrm>
          <a:prstGeom prst="rect">
            <a:avLst/>
          </a:prstGeom>
        </p:spPr>
      </p:pic>
      <p:pic>
        <p:nvPicPr>
          <p:cNvPr id="10" name="Picture 9"/>
          <p:cNvPicPr>
            <a:picLocks noChangeAspect="1"/>
          </p:cNvPicPr>
          <p:nvPr/>
        </p:nvPicPr>
        <p:blipFill>
          <a:blip r:embed="rId7"/>
          <a:stretch>
            <a:fillRect/>
          </a:stretch>
        </p:blipFill>
        <p:spPr>
          <a:xfrm>
            <a:off x="10031859" y="6400801"/>
            <a:ext cx="2032672" cy="383650"/>
          </a:xfrm>
          <a:prstGeom prst="rect">
            <a:avLst/>
          </a:prstGeom>
        </p:spPr>
      </p:pic>
      <p:pic>
        <p:nvPicPr>
          <p:cNvPr id="4098" name="Picture 2" descr="C:\Users\RHOPEW~1\AppData\Local\Temp\SNAGHTML6cef54a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8387" y="395297"/>
            <a:ext cx="587692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254;p1"/>
          <p:cNvPicPr preferRelativeResize="0"/>
          <p:nvPr/>
        </p:nvPicPr>
        <p:blipFill rotWithShape="1">
          <a:blip r:embed="rId9">
            <a:alphaModFix/>
          </a:blip>
          <a:srcRect/>
          <a:stretch/>
        </p:blipFill>
        <p:spPr>
          <a:xfrm>
            <a:off x="169880" y="5685905"/>
            <a:ext cx="1176782" cy="1098546"/>
          </a:xfrm>
          <a:prstGeom prst="rect">
            <a:avLst/>
          </a:prstGeom>
          <a:noFill/>
          <a:ln>
            <a:noFill/>
          </a:ln>
        </p:spPr>
      </p:pic>
    </p:spTree>
    <p:extLst>
      <p:ext uri="{BB962C8B-B14F-4D97-AF65-F5344CB8AC3E}">
        <p14:creationId xmlns:p14="http://schemas.microsoft.com/office/powerpoint/2010/main" val="410258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9542" y="1943042"/>
            <a:ext cx="9010995" cy="4001095"/>
          </a:xfrm>
          <a:prstGeom prst="rect">
            <a:avLst/>
          </a:prstGeom>
          <a:noFill/>
        </p:spPr>
        <p:txBody>
          <a:bodyPr wrap="square" rtlCol="0">
            <a:spAutoFit/>
          </a:bodyPr>
          <a:lstStyle/>
          <a:p>
            <a:r>
              <a:rPr lang="en-US" sz="2800" b="1" dirty="0" smtClean="0">
                <a:latin typeface="Century Gothic" panose="020B0502020202020204" pitchFamily="34" charset="0"/>
              </a:rPr>
              <a:t>		    		 When?</a:t>
            </a:r>
          </a:p>
          <a:p>
            <a:endParaRPr lang="en-US" sz="1400" b="1" dirty="0" smtClean="0">
              <a:latin typeface="Century Gothic" panose="020B0502020202020204" pitchFamily="34" charset="0"/>
            </a:endParaRPr>
          </a:p>
          <a:p>
            <a:r>
              <a:rPr lang="en-US" dirty="0">
                <a:latin typeface="Century Gothic" panose="020B0502020202020204" pitchFamily="34" charset="0"/>
              </a:rPr>
              <a:t>Districts administer the KRA-R at the beginning of a child’s kindergarten year. The administration window is set in statute (Ohio Revised Code 3301.0715). More information about the assessment window is available at </a:t>
            </a:r>
            <a:r>
              <a:rPr lang="en-US" u="sng" dirty="0">
                <a:latin typeface="Century Gothic" panose="020B0502020202020204" pitchFamily="34" charset="0"/>
                <a:hlinkClick r:id="rId2"/>
              </a:rPr>
              <a:t>education.ohio.gov/KRA</a:t>
            </a:r>
            <a:r>
              <a:rPr lang="en-US" dirty="0">
                <a:latin typeface="Century Gothic" panose="020B0502020202020204" pitchFamily="34" charset="0"/>
              </a:rPr>
              <a:t>.</a:t>
            </a:r>
          </a:p>
          <a:p>
            <a:r>
              <a:rPr lang="en-US" dirty="0">
                <a:latin typeface="Century Gothic" panose="020B0502020202020204" pitchFamily="34" charset="0"/>
              </a:rPr>
              <a:t> </a:t>
            </a:r>
          </a:p>
          <a:p>
            <a:r>
              <a:rPr lang="en-US" dirty="0">
                <a:latin typeface="Century Gothic" panose="020B0502020202020204" pitchFamily="34" charset="0"/>
              </a:rPr>
              <a:t>The KRA-R is a flexible tool that is designed to be embedded in a typical kindergarten day. The KRA-R does not have to be completed all at once.</a:t>
            </a:r>
          </a:p>
          <a:p>
            <a:r>
              <a:rPr lang="en-US" dirty="0">
                <a:latin typeface="Century Gothic" panose="020B0502020202020204" pitchFamily="34" charset="0"/>
              </a:rPr>
              <a:t> </a:t>
            </a:r>
          </a:p>
          <a:p>
            <a:endParaRPr lang="en-US" sz="2800" b="1" dirty="0" smtClean="0">
              <a:latin typeface="Century Gothic" panose="020B0502020202020204" pitchFamily="34" charset="0"/>
            </a:endParaRPr>
          </a:p>
          <a:p>
            <a:endParaRPr lang="en-US" sz="2800" b="1" dirty="0" smtClean="0">
              <a:latin typeface="Century Gothic" panose="020B0502020202020204" pitchFamily="34" charset="0"/>
            </a:endParaRPr>
          </a:p>
          <a:p>
            <a:endParaRPr lang="en-US" sz="1200" b="1" dirty="0" smtClean="0">
              <a:latin typeface="Century Gothic" panose="020B0502020202020204" pitchFamily="34" charset="0"/>
            </a:endParaRPr>
          </a:p>
        </p:txBody>
      </p:sp>
      <p:pic>
        <p:nvPicPr>
          <p:cNvPr id="19" name="Picture 18"/>
          <p:cNvPicPr>
            <a:picLocks noChangeAspect="1"/>
          </p:cNvPicPr>
          <p:nvPr/>
        </p:nvPicPr>
        <p:blipFill>
          <a:blip r:embed="rId3"/>
          <a:stretch>
            <a:fillRect/>
          </a:stretch>
        </p:blipFill>
        <p:spPr>
          <a:xfrm>
            <a:off x="5099427" y="2144685"/>
            <a:ext cx="193413" cy="195273"/>
          </a:xfrm>
          <a:prstGeom prst="rect">
            <a:avLst/>
          </a:prstGeom>
        </p:spPr>
      </p:pic>
      <p:pic>
        <p:nvPicPr>
          <p:cNvPr id="5" name="Picture 4"/>
          <p:cNvPicPr>
            <a:picLocks noChangeAspect="1"/>
          </p:cNvPicPr>
          <p:nvPr/>
        </p:nvPicPr>
        <p:blipFill>
          <a:blip r:embed="rId4"/>
          <a:stretch>
            <a:fillRect/>
          </a:stretch>
        </p:blipFill>
        <p:spPr>
          <a:xfrm>
            <a:off x="10031859" y="6400801"/>
            <a:ext cx="2032672" cy="383650"/>
          </a:xfrm>
          <a:prstGeom prst="rect">
            <a:avLst/>
          </a:prstGeom>
        </p:spPr>
      </p:pic>
      <p:pic>
        <p:nvPicPr>
          <p:cNvPr id="9218" name="Picture 2" descr="C:\Users\RHOPEW~1\AppData\Local\Temp\SNAGHTML6cef54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274" y="247591"/>
            <a:ext cx="587692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254;p1"/>
          <p:cNvPicPr preferRelativeResize="0"/>
          <p:nvPr/>
        </p:nvPicPr>
        <p:blipFill rotWithShape="1">
          <a:blip r:embed="rId6">
            <a:alphaModFix/>
          </a:blip>
          <a:srcRect/>
          <a:stretch/>
        </p:blipFill>
        <p:spPr>
          <a:xfrm>
            <a:off x="169880" y="5685905"/>
            <a:ext cx="1176782" cy="1098546"/>
          </a:xfrm>
          <a:prstGeom prst="rect">
            <a:avLst/>
          </a:prstGeom>
          <a:noFill/>
          <a:ln>
            <a:noFill/>
          </a:ln>
        </p:spPr>
      </p:pic>
    </p:spTree>
    <p:extLst>
      <p:ext uri="{BB962C8B-B14F-4D97-AF65-F5344CB8AC3E}">
        <p14:creationId xmlns:p14="http://schemas.microsoft.com/office/powerpoint/2010/main" val="292510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heel(1)">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heel(1)">
                                      <p:cBhvr>
                                        <p:cTn id="12" dur="2000"/>
                                        <p:tgtEl>
                                          <p:spTgt spid="4">
                                            <p:txEl>
                                              <p:pRg st="4" end="4"/>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wheel(1)">
                                      <p:cBhvr>
                                        <p:cTn id="15"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8720" y="2113632"/>
            <a:ext cx="9010995" cy="2677656"/>
          </a:xfrm>
          <a:prstGeom prst="rect">
            <a:avLst/>
          </a:prstGeom>
          <a:noFill/>
        </p:spPr>
        <p:txBody>
          <a:bodyPr wrap="square" rtlCol="0">
            <a:spAutoFit/>
          </a:bodyPr>
          <a:lstStyle/>
          <a:p>
            <a:r>
              <a:rPr lang="en-US" sz="2800" b="1" dirty="0" smtClean="0">
                <a:latin typeface="Century Gothic" panose="020B0502020202020204" pitchFamily="34" charset="0"/>
              </a:rPr>
              <a:t>		    	        Where?</a:t>
            </a:r>
          </a:p>
          <a:p>
            <a:endParaRPr lang="en-US" sz="2800" b="1" dirty="0" smtClean="0">
              <a:latin typeface="Century Gothic" panose="020B0502020202020204" pitchFamily="34" charset="0"/>
            </a:endParaRPr>
          </a:p>
          <a:p>
            <a:r>
              <a:rPr lang="en-US" dirty="0">
                <a:latin typeface="Century Gothic" panose="020B0502020202020204" pitchFamily="34" charset="0"/>
              </a:rPr>
              <a:t>Different parts of the KRA-R can be administered in different settings. Some items are best completed at a table or desk in a classroom or library. Other items </a:t>
            </a:r>
            <a:r>
              <a:rPr lang="en-US" dirty="0" smtClean="0">
                <a:latin typeface="Century Gothic" panose="020B0502020202020204" pitchFamily="34" charset="0"/>
              </a:rPr>
              <a:t>may </a:t>
            </a:r>
            <a:r>
              <a:rPr lang="en-US" dirty="0">
                <a:latin typeface="Century Gothic" panose="020B0502020202020204" pitchFamily="34" charset="0"/>
              </a:rPr>
              <a:t>be completed </a:t>
            </a:r>
            <a:r>
              <a:rPr lang="en-US" dirty="0" smtClean="0">
                <a:latin typeface="Century Gothic" panose="020B0502020202020204" pitchFamily="34" charset="0"/>
              </a:rPr>
              <a:t>in a </a:t>
            </a:r>
            <a:r>
              <a:rPr lang="en-US" dirty="0">
                <a:latin typeface="Century Gothic" panose="020B0502020202020204" pitchFamily="34" charset="0"/>
              </a:rPr>
              <a:t>computer lab. Observational items may be completed anywhere in the school.</a:t>
            </a:r>
          </a:p>
          <a:p>
            <a:endParaRPr lang="en-US" sz="2800" b="1" dirty="0" smtClean="0">
              <a:latin typeface="Century Gothic" panose="020B0502020202020204" pitchFamily="34" charset="0"/>
            </a:endParaRPr>
          </a:p>
          <a:p>
            <a:endParaRPr lang="en-US" sz="1200" b="1" dirty="0" smtClean="0">
              <a:latin typeface="Century Gothic" panose="020B0502020202020204" pitchFamily="34" charset="0"/>
            </a:endParaRPr>
          </a:p>
        </p:txBody>
      </p:sp>
      <p:pic>
        <p:nvPicPr>
          <p:cNvPr id="19" name="Picture 18"/>
          <p:cNvPicPr>
            <a:picLocks noChangeAspect="1"/>
          </p:cNvPicPr>
          <p:nvPr/>
        </p:nvPicPr>
        <p:blipFill>
          <a:blip r:embed="rId2"/>
          <a:stretch>
            <a:fillRect/>
          </a:stretch>
        </p:blipFill>
        <p:spPr>
          <a:xfrm>
            <a:off x="4933172" y="2294313"/>
            <a:ext cx="193413" cy="195273"/>
          </a:xfrm>
          <a:prstGeom prst="rect">
            <a:avLst/>
          </a:prstGeom>
        </p:spPr>
      </p:pic>
      <p:pic>
        <p:nvPicPr>
          <p:cNvPr id="5" name="Picture 4"/>
          <p:cNvPicPr>
            <a:picLocks noChangeAspect="1"/>
          </p:cNvPicPr>
          <p:nvPr/>
        </p:nvPicPr>
        <p:blipFill>
          <a:blip r:embed="rId3"/>
          <a:stretch>
            <a:fillRect/>
          </a:stretch>
        </p:blipFill>
        <p:spPr>
          <a:xfrm>
            <a:off x="10031859" y="6400801"/>
            <a:ext cx="2032672" cy="383650"/>
          </a:xfrm>
          <a:prstGeom prst="rect">
            <a:avLst/>
          </a:prstGeom>
        </p:spPr>
      </p:pic>
      <p:pic>
        <p:nvPicPr>
          <p:cNvPr id="3074" name="Picture 2" descr="C:\Users\RHOPEW~1\AppData\Local\Temp\SNAGHTML6cef54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524" y="425147"/>
            <a:ext cx="587692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254;p1"/>
          <p:cNvPicPr preferRelativeResize="0"/>
          <p:nvPr/>
        </p:nvPicPr>
        <p:blipFill rotWithShape="1">
          <a:blip r:embed="rId5">
            <a:alphaModFix/>
          </a:blip>
          <a:srcRect/>
          <a:stretch/>
        </p:blipFill>
        <p:spPr>
          <a:xfrm>
            <a:off x="169880" y="5685905"/>
            <a:ext cx="1176782" cy="1098546"/>
          </a:xfrm>
          <a:prstGeom prst="rect">
            <a:avLst/>
          </a:prstGeom>
          <a:noFill/>
          <a:ln>
            <a:noFill/>
          </a:ln>
        </p:spPr>
      </p:pic>
    </p:spTree>
    <p:extLst>
      <p:ext uri="{BB962C8B-B14F-4D97-AF65-F5344CB8AC3E}">
        <p14:creationId xmlns:p14="http://schemas.microsoft.com/office/powerpoint/2010/main" val="105916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254;p1"/>
          <p:cNvPicPr preferRelativeResize="0"/>
          <p:nvPr/>
        </p:nvPicPr>
        <p:blipFill rotWithShape="1">
          <a:blip r:embed="rId2">
            <a:alphaModFix/>
          </a:blip>
          <a:srcRect/>
          <a:stretch/>
        </p:blipFill>
        <p:spPr>
          <a:xfrm>
            <a:off x="113614" y="6010102"/>
            <a:ext cx="802709" cy="774349"/>
          </a:xfrm>
          <a:prstGeom prst="rect">
            <a:avLst/>
          </a:prstGeom>
          <a:noFill/>
          <a:ln>
            <a:noFill/>
          </a:ln>
        </p:spPr>
      </p:pic>
      <p:sp>
        <p:nvSpPr>
          <p:cNvPr id="4" name="TextBox 3"/>
          <p:cNvSpPr txBox="1"/>
          <p:nvPr/>
        </p:nvSpPr>
        <p:spPr>
          <a:xfrm>
            <a:off x="748145" y="1810464"/>
            <a:ext cx="10681855" cy="4770537"/>
          </a:xfrm>
          <a:prstGeom prst="rect">
            <a:avLst/>
          </a:prstGeom>
          <a:noFill/>
        </p:spPr>
        <p:txBody>
          <a:bodyPr wrap="square" rtlCol="0">
            <a:spAutoFit/>
          </a:bodyPr>
          <a:lstStyle/>
          <a:p>
            <a:r>
              <a:rPr lang="en-US" sz="2800" b="1" dirty="0" smtClean="0">
                <a:latin typeface="Century Gothic" panose="020B0502020202020204" pitchFamily="34" charset="0"/>
              </a:rPr>
              <a:t>		    		 	How?</a:t>
            </a:r>
          </a:p>
          <a:p>
            <a:endParaRPr lang="en-US" sz="800" b="1" dirty="0" smtClean="0">
              <a:latin typeface="Century Gothic" panose="020B0502020202020204" pitchFamily="34" charset="0"/>
            </a:endParaRPr>
          </a:p>
          <a:p>
            <a:r>
              <a:rPr lang="en-US" sz="1200" dirty="0">
                <a:latin typeface="Century Gothic" panose="020B0502020202020204" pitchFamily="34" charset="0"/>
              </a:rPr>
              <a:t>Teachers have options for how to administer the KRA-R. For example, some items can be given via a tablet or computer rather than using printed materials. Teachers have the discretion for starting and stopping an item and/or section during the administration window.</a:t>
            </a:r>
          </a:p>
          <a:p>
            <a:r>
              <a:rPr lang="en-US" sz="1200" dirty="0">
                <a:latin typeface="Century Gothic" panose="020B0502020202020204" pitchFamily="34" charset="0"/>
              </a:rPr>
              <a:t> </a:t>
            </a:r>
          </a:p>
          <a:p>
            <a:r>
              <a:rPr lang="en-US" sz="1200" dirty="0">
                <a:latin typeface="Century Gothic" panose="020B0502020202020204" pitchFamily="34" charset="0"/>
              </a:rPr>
              <a:t>Teachers also have flexibility in planning for how, where and when the observational items fit with what they already are doing in their instructional day. Teachers score observational items using information obtained by watching students participating in school activities and interacting with other students. Observational evidence is best recorded during live classroom activities. However, if a teacher needs additional rubric scoring time, video evidence may be obtained and scored later with the following conditions being met:</a:t>
            </a:r>
          </a:p>
          <a:p>
            <a:r>
              <a:rPr lang="en-US" sz="1200" dirty="0">
                <a:latin typeface="Century Gothic" panose="020B0502020202020204" pitchFamily="34" charset="0"/>
              </a:rPr>
              <a:t> </a:t>
            </a:r>
          </a:p>
          <a:p>
            <a:pPr lvl="0"/>
            <a:r>
              <a:rPr lang="en-US" sz="1200" dirty="0" smtClean="0">
                <a:latin typeface="Century Gothic" panose="020B0502020202020204" pitchFamily="34" charset="0"/>
              </a:rPr>
              <a:t>*Teachers </a:t>
            </a:r>
            <a:r>
              <a:rPr lang="en-US" sz="1200" dirty="0">
                <a:latin typeface="Century Gothic" panose="020B0502020202020204" pitchFamily="34" charset="0"/>
              </a:rPr>
              <a:t>must obtain approval from an </a:t>
            </a:r>
            <a:r>
              <a:rPr lang="en-US" sz="1200" dirty="0" smtClean="0">
                <a:latin typeface="Century Gothic" panose="020B0502020202020204" pitchFamily="34" charset="0"/>
              </a:rPr>
              <a:t>administrator. </a:t>
            </a:r>
          </a:p>
          <a:p>
            <a:pPr lvl="0"/>
            <a:r>
              <a:rPr lang="en-US" sz="1200" dirty="0">
                <a:latin typeface="Century Gothic" panose="020B0502020202020204" pitchFamily="34" charset="0"/>
              </a:rPr>
              <a:t>*</a:t>
            </a:r>
            <a:r>
              <a:rPr lang="en-US" sz="1200" dirty="0" smtClean="0">
                <a:latin typeface="Century Gothic" panose="020B0502020202020204" pitchFamily="34" charset="0"/>
              </a:rPr>
              <a:t>The </a:t>
            </a:r>
            <a:r>
              <a:rPr lang="en-US" sz="1200" dirty="0">
                <a:latin typeface="Century Gothic" panose="020B0502020202020204" pitchFamily="34" charset="0"/>
              </a:rPr>
              <a:t>district ensures that appropriate parent permission is obtained and documented prior to video recording that addresses recording, storage and distribution of </a:t>
            </a:r>
            <a:r>
              <a:rPr lang="en-US" sz="1200" dirty="0" smtClean="0">
                <a:latin typeface="Century Gothic" panose="020B0502020202020204" pitchFamily="34" charset="0"/>
              </a:rPr>
              <a:t>video evidence</a:t>
            </a:r>
            <a:r>
              <a:rPr lang="en-US" sz="1200" dirty="0">
                <a:latin typeface="Century Gothic" panose="020B0502020202020204" pitchFamily="34" charset="0"/>
              </a:rPr>
              <a:t>, as applicable.</a:t>
            </a:r>
          </a:p>
          <a:p>
            <a:pPr lvl="0"/>
            <a:r>
              <a:rPr lang="en-US" sz="1200" dirty="0" smtClean="0">
                <a:latin typeface="Century Gothic" panose="020B0502020202020204" pitchFamily="34" charset="0"/>
              </a:rPr>
              <a:t>*It </a:t>
            </a:r>
            <a:r>
              <a:rPr lang="en-US" sz="1200" dirty="0">
                <a:latin typeface="Century Gothic" panose="020B0502020202020204" pitchFamily="34" charset="0"/>
              </a:rPr>
              <a:t>is not permissible to record audio, video or photos of any Kindergarten Readiness Assessment - Revised items or materials.</a:t>
            </a:r>
          </a:p>
          <a:p>
            <a:endParaRPr lang="en-US" sz="1200" b="1" dirty="0" smtClean="0">
              <a:latin typeface="Century Gothic" panose="020B0502020202020204" pitchFamily="34" charset="0"/>
            </a:endParaRPr>
          </a:p>
          <a:p>
            <a:r>
              <a:rPr lang="en-US" sz="1200" dirty="0">
                <a:latin typeface="Century Gothic" panose="020B0502020202020204" pitchFamily="34" charset="0"/>
              </a:rPr>
              <a:t>The KRA-R is primarily administered verbally in English with student visuals and manipulatives. A tiered decision-making process has been developed for differentiating administration of the assessment. This process begins with utilizing universally designed allowances, which are supports that are appropriate to provide to any student. Universally designed allowances encompass the range of actions, material presentations, procedures and settings that are acceptable for use </a:t>
            </a:r>
            <a:r>
              <a:rPr lang="en-US" sz="1200" dirty="0" smtClean="0">
                <a:latin typeface="Century Gothic" panose="020B0502020202020204" pitchFamily="34" charset="0"/>
              </a:rPr>
              <a:t>with all </a:t>
            </a:r>
            <a:r>
              <a:rPr lang="en-US" sz="1200" dirty="0">
                <a:latin typeface="Century Gothic" panose="020B0502020202020204" pitchFamily="34" charset="0"/>
              </a:rPr>
              <a:t>students. The universally designed allowances include allowances in directions, item presentation, student response, setting and scheduling. Additional supports are available for English learners and students with disabilities including a braille version and an American Sign Language translation.</a:t>
            </a:r>
            <a:endParaRPr lang="en-US" sz="1200" b="1" dirty="0" smtClean="0">
              <a:latin typeface="Century Gothic" panose="020B0502020202020204" pitchFamily="34" charset="0"/>
            </a:endParaRPr>
          </a:p>
          <a:p>
            <a:endParaRPr lang="en-US" sz="2800" b="1" dirty="0" smtClean="0">
              <a:latin typeface="Century Gothic" panose="020B0502020202020204" pitchFamily="34" charset="0"/>
            </a:endParaRPr>
          </a:p>
          <a:p>
            <a:endParaRPr lang="en-US" sz="1200" b="1" dirty="0" smtClean="0">
              <a:latin typeface="Century Gothic" panose="020B0502020202020204" pitchFamily="34" charset="0"/>
            </a:endParaRPr>
          </a:p>
        </p:txBody>
      </p:sp>
      <p:pic>
        <p:nvPicPr>
          <p:cNvPr id="19" name="Picture 18"/>
          <p:cNvPicPr>
            <a:picLocks noChangeAspect="1"/>
          </p:cNvPicPr>
          <p:nvPr/>
        </p:nvPicPr>
        <p:blipFill>
          <a:blip r:embed="rId3"/>
          <a:stretch>
            <a:fillRect/>
          </a:stretch>
        </p:blipFill>
        <p:spPr>
          <a:xfrm>
            <a:off x="5091113" y="2003369"/>
            <a:ext cx="193413" cy="195273"/>
          </a:xfrm>
          <a:prstGeom prst="rect">
            <a:avLst/>
          </a:prstGeom>
        </p:spPr>
      </p:pic>
      <p:pic>
        <p:nvPicPr>
          <p:cNvPr id="3" name="Picture 2"/>
          <p:cNvPicPr>
            <a:picLocks noChangeAspect="1"/>
          </p:cNvPicPr>
          <p:nvPr/>
        </p:nvPicPr>
        <p:blipFill>
          <a:blip r:embed="rId4"/>
          <a:stretch>
            <a:fillRect/>
          </a:stretch>
        </p:blipFill>
        <p:spPr>
          <a:xfrm>
            <a:off x="10031859" y="6400801"/>
            <a:ext cx="2032672" cy="383650"/>
          </a:xfrm>
          <a:prstGeom prst="rect">
            <a:avLst/>
          </a:prstGeom>
        </p:spPr>
      </p:pic>
      <p:pic>
        <p:nvPicPr>
          <p:cNvPr id="8196" name="Picture 4" descr="C:\Users\RHOPEW~1\AppData\Local\Temp\SNAGHTML6cef54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500" y="247591"/>
            <a:ext cx="5876925"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9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ircle(in)">
                                      <p:cBhvr>
                                        <p:cTn id="10" dur="20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circle(in)">
                                      <p:cBhvr>
                                        <p:cTn id="15" dur="2000"/>
                                        <p:tgtEl>
                                          <p:spTgt spid="4">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circle(in)">
                                      <p:cBhvr>
                                        <p:cTn id="18" dur="20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circle(in)">
                                      <p:cBhvr>
                                        <p:cTn id="23" dur="2000"/>
                                        <p:tgtEl>
                                          <p:spTgt spid="4">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circle(in)">
                                      <p:cBhvr>
                                        <p:cTn id="26" dur="2000"/>
                                        <p:tgtEl>
                                          <p:spTgt spid="4">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circle(in)">
                                      <p:cBhvr>
                                        <p:cTn id="29" dur="20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circle(in)">
                                      <p:cBhvr>
                                        <p:cTn id="34"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2113</Words>
  <Application>Microsoft Office PowerPoint</Application>
  <PresentationFormat>Widescreen</PresentationFormat>
  <Paragraphs>145</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Gill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Columbus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E Hopewell</dc:creator>
  <cp:lastModifiedBy>Rachel E Hopewell</cp:lastModifiedBy>
  <cp:revision>37</cp:revision>
  <dcterms:created xsi:type="dcterms:W3CDTF">2023-02-27T16:00:29Z</dcterms:created>
  <dcterms:modified xsi:type="dcterms:W3CDTF">2023-05-31T22:58:43Z</dcterms:modified>
</cp:coreProperties>
</file>